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1" r:id="rId5"/>
    <p:sldId id="262" r:id="rId6"/>
    <p:sldId id="263" r:id="rId7"/>
    <p:sldId id="2147327682" r:id="rId8"/>
    <p:sldId id="2147327836" r:id="rId9"/>
    <p:sldId id="3491" r:id="rId10"/>
    <p:sldId id="21473278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914C01-347C-6776-140D-E77D32BAEF5E}" name="Dan Zitting" initials="DZ" userId="S::dzitting@diligent.com::7abfd85e-41df-4f30-9aaa-56a47674ea61" providerId="AD"/>
  <p188:author id="{46733CF0-C982-AECE-A2D3-8C3986F3CCB6}" name="Maggie Fisher" initials="MF" userId="S::mfisher@diligent.com::650de7bf-525a-4926-9b23-b42391fc2b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mithline" initials="SS" lastIdx="14" clrIdx="0"/>
  <p:cmAuthor id="2" name="Deep Dutta" initials="DD" lastIdx="1" clrIdx="1"/>
  <p:cmAuthor id="3" name="Randy Yau" initials="RY" lastIdx="1" clrIdx="2"/>
  <p:cmAuthor id="4" name="Randy Yau" initials="RY [2]" lastIdx="1" clrIdx="3"/>
  <p:cmAuthor id="5" name="Randy Yau" initials="RY [3]" lastIdx="1" clrIdx="4"/>
  <p:cmAuthor id="6" name="Randy Yau" initials="RY [4]" lastIdx="1" clrIdx="5"/>
  <p:cmAuthor id="7" name="Randy Yau" initials="RY [5]" lastIdx="1" clrIdx="6"/>
  <p:cmAuthor id="8" name="Randy Yau" initials="RY [6]" lastIdx="1" clrIdx="7"/>
  <p:cmAuthor id="9" name="Randy Yau" initials="RY [7]" lastIdx="1" clrIdx="8"/>
  <p:cmAuthor id="10" name="Randy Yau" initials="RY [8]" lastIdx="1" clrIdx="9"/>
  <p:cmAuthor id="11" name="Randy Yau" initials="RY [9]" lastIdx="1" clrIdx="10"/>
  <p:cmAuthor id="12" name="Randy Yau" initials="RY [10]" lastIdx="1" clrIdx="11"/>
  <p:cmAuthor id="13" name="Randy Yau" initials="RY [11]" lastIdx="1" clrIdx="12"/>
  <p:cmAuthor id="14" name="Randy Yau" initials="RY [12]" lastIdx="1" clrIdx="13"/>
  <p:cmAuthor id="15" name="Randy Yau" initials="RY [13]" lastIdx="0" clrIdx="14"/>
  <p:cmAuthor id="16" name="Randy Yau" initials="RY [14]" lastIdx="1" clrIdx="15"/>
  <p:cmAuthor id="17" name="Randy Yau" initials="RY [15]" lastIdx="1" clrIdx="16"/>
  <p:cmAuthor id="18" name="Randy Yau" initials="RY [16]" lastIdx="1" clrIdx="17"/>
  <p:cmAuthor id="19" name="Derek MacDavid" initials="DM" lastIdx="1" clrIdx="18">
    <p:extLst>
      <p:ext uri="{19B8F6BF-5375-455C-9EA6-DF929625EA0E}">
        <p15:presenceInfo xmlns:p15="http://schemas.microsoft.com/office/powerpoint/2012/main" userId="a896a1a75de17e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4"/>
    <a:srgbClr val="000000"/>
    <a:srgbClr val="6F7878"/>
    <a:srgbClr val="F3F3F3"/>
    <a:srgbClr val="DADADA"/>
    <a:srgbClr val="FFFFFF"/>
    <a:srgbClr val="A0A2A5"/>
    <a:srgbClr val="6F7377"/>
    <a:srgbClr val="282E37"/>
    <a:srgbClr val="536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0" autoAdjust="0"/>
    <p:restoredTop sz="96327" autoAdjust="0"/>
  </p:normalViewPr>
  <p:slideViewPr>
    <p:cSldViewPr snapToGrid="0" showGuides="1">
      <p:cViewPr varScale="1">
        <p:scale>
          <a:sx n="89" d="100"/>
          <a:sy n="89" d="100"/>
        </p:scale>
        <p:origin x="3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760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3BAFC-6413-46FD-AE2A-0122F620C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3105" y="0"/>
            <a:ext cx="473102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Can Go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BFCA-AB2B-4A4B-81E0-AF3A83862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59508" y="0"/>
            <a:ext cx="21253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5F49E-CA8E-427E-8E79-0A655AF619F8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11/5/2021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8B91-3761-4485-B8CB-529D4EFB5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35126" y="8685213"/>
            <a:ext cx="462879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©2021 Diligent. All rights reserved. Diligent Confidential.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0EEF6-AFD5-4E09-A6C9-66BEBA224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53512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8D3F-CDB0-4E1F-912B-A363A97FEF13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E3192-C4C1-4A48-B487-C329079E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1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4136" y="0"/>
            <a:ext cx="476510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Can Go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93584" y="0"/>
            <a:ext cx="209131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242C19-4145-4538-BCD3-78C070BE990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6347" y="973042"/>
            <a:ext cx="5788548" cy="32560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6347" y="4400550"/>
            <a:ext cx="5790917" cy="380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136" y="8685213"/>
            <a:ext cx="465719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47310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B9B96-0BD4-445C-BC23-F892D325D8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62839F-EBF7-4C32-A5B9-1E78B6458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32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30188" indent="-111125" algn="l" defTabSz="914400" rtl="0" eaLnBrk="1" latinLnBrk="0" hangingPunct="1">
      <a:buFont typeface="Arial" panose="020B0604020202020204" pitchFamily="34" charset="0"/>
      <a:buChar char="•"/>
      <a:tabLst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96875" indent="-109538" algn="l" defTabSz="914400" rtl="0" eaLnBrk="1" latinLnBrk="0" hangingPunct="1"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202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477538"/>
            <a:ext cx="9281160" cy="139353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5000"/>
              </a:lnSpc>
              <a:defRPr sz="4000" b="1" i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2918048"/>
            <a:ext cx="9281160" cy="7607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  <a:latin typeface="+mn-lt"/>
                <a:ea typeface="Proxima Nova Thin" panose="02000506030000020004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8D1-08DE-48CF-B074-D2C2EE8B1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769" y="3774642"/>
            <a:ext cx="5818632" cy="1115568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 i="1">
                <a:solidFill>
                  <a:schemeClr val="bg1"/>
                </a:solidFill>
              </a:defRPr>
            </a:lvl3pPr>
            <a:lvl4pPr marL="571500" indent="0">
              <a:buNone/>
              <a:defRPr>
                <a:solidFill>
                  <a:schemeClr val="bg1"/>
                </a:solidFill>
              </a:defRPr>
            </a:lvl4pPr>
            <a:lvl5pPr marL="7985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7FE46C-1D04-5A4D-BBDC-686AB855C3DA}"/>
              </a:ext>
            </a:extLst>
          </p:cNvPr>
          <p:cNvSpPr/>
          <p:nvPr userDrawn="1"/>
        </p:nvSpPr>
        <p:spPr>
          <a:xfrm>
            <a:off x="0" y="145154"/>
            <a:ext cx="12192000" cy="87915"/>
          </a:xfrm>
          <a:prstGeom prst="rect">
            <a:avLst/>
          </a:prstGeom>
          <a:solidFill>
            <a:srgbClr val="EE3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AFBB0-F896-D94C-B698-C4C6B6811E8C}"/>
              </a:ext>
            </a:extLst>
          </p:cNvPr>
          <p:cNvSpPr/>
          <p:nvPr userDrawn="1"/>
        </p:nvSpPr>
        <p:spPr>
          <a:xfrm>
            <a:off x="0" y="-11262"/>
            <a:ext cx="12192000" cy="163005"/>
          </a:xfrm>
          <a:prstGeom prst="rect">
            <a:avLst/>
          </a:prstGeom>
          <a:solidFill>
            <a:srgbClr val="A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50794E-ADA1-455D-AB2E-ED411D6B5F2F}"/>
              </a:ext>
            </a:extLst>
          </p:cNvPr>
          <p:cNvGrpSpPr/>
          <p:nvPr userDrawn="1"/>
        </p:nvGrpSpPr>
        <p:grpSpPr bwMode="invGray">
          <a:xfrm>
            <a:off x="428899" y="5990132"/>
            <a:ext cx="1595844" cy="426631"/>
            <a:chOff x="428899" y="5990132"/>
            <a:chExt cx="1595844" cy="426631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38C7238-8D85-4054-9BA3-7E73F29681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invGray">
            <a:xfrm>
              <a:off x="428899" y="5990132"/>
              <a:ext cx="442640" cy="42663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6BC554-09E6-4B79-BB69-C0422C4A6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 bwMode="invGray">
            <a:xfrm>
              <a:off x="927916" y="6093620"/>
              <a:ext cx="1096827" cy="28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89273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5513832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7624" y="1947672"/>
            <a:ext cx="5513832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copy or click on icons to add charts, photos, and other graphics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00F91D6-F39E-4BD6-A2D6-E66307A8F2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393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3562264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6630" y="1947672"/>
            <a:ext cx="3562264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3492" y="1947672"/>
            <a:ext cx="3566160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BEE26B2-599D-4668-BED8-20F6B7C281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7" y="1007073"/>
            <a:ext cx="11343133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819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3562264" cy="4110228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5968" y="1947671"/>
            <a:ext cx="3562264" cy="4110229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2168" y="1947673"/>
            <a:ext cx="3562264" cy="4104212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5C640D8-586A-4715-B1F5-099406FC7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3038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528" y="1947672"/>
            <a:ext cx="2596896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3416" y="1947672"/>
            <a:ext cx="2596896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7304" y="1947672"/>
            <a:ext cx="2596896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A547D-9E7F-4190-AB3F-B6C4C42126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171192" y="1947672"/>
            <a:ext cx="2596896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1106286-EE00-472A-8612-FA2FF122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3808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648BAF0-9123-40C0-AB6E-F83D1FB1D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6FB4E-BC0C-47A2-811C-2F3D283214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528" y="1947672"/>
            <a:ext cx="2596896" cy="4110228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C155-4C59-4F9C-BB44-CB462FB60A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3416" y="1947672"/>
            <a:ext cx="2596896" cy="4110228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80BDCA-E75D-4F60-BB77-92FEFB50EF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7304" y="1947672"/>
            <a:ext cx="2596896" cy="4110228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237E8-F5AB-49E2-8541-5ABC00622E7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171192" y="1947672"/>
            <a:ext cx="2596896" cy="4110228"/>
          </a:xfrm>
          <a:solidFill>
            <a:srgbClr val="F1F3F4"/>
          </a:solidFill>
        </p:spPr>
        <p:txBody>
          <a:bodyPr lIns="182880" tIns="182880" rIns="91440" bIns="9144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9595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 bwMode="gray">
      <p:bgPr>
        <a:solidFill>
          <a:srgbClr val="F1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66F24D-15B3-46D5-87F4-3CF4E9E9E482}"/>
              </a:ext>
            </a:extLst>
          </p:cNvPr>
          <p:cNvSpPr/>
          <p:nvPr userDrawn="1"/>
        </p:nvSpPr>
        <p:spPr bwMode="gray">
          <a:xfrm>
            <a:off x="424060" y="1947672"/>
            <a:ext cx="3575304" cy="347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71902-3144-4509-A64C-BE3C8EAD70F5}"/>
              </a:ext>
            </a:extLst>
          </p:cNvPr>
          <p:cNvSpPr/>
          <p:nvPr userDrawn="1"/>
        </p:nvSpPr>
        <p:spPr bwMode="gray">
          <a:xfrm>
            <a:off x="4311555" y="1947672"/>
            <a:ext cx="3575304" cy="347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763C1-432A-4DB3-808D-8A3DC33E4F3D}"/>
              </a:ext>
            </a:extLst>
          </p:cNvPr>
          <p:cNvSpPr/>
          <p:nvPr userDrawn="1"/>
        </p:nvSpPr>
        <p:spPr bwMode="gray">
          <a:xfrm>
            <a:off x="8199051" y="1947672"/>
            <a:ext cx="3575304" cy="3470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679" y="3661358"/>
            <a:ext cx="3122067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91FEF7-A527-4847-B0E0-68F64D92DD4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08151" y="3661358"/>
            <a:ext cx="3182112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919D6E-B54A-1841-92AE-DE97135C24E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5188" y="3661358"/>
            <a:ext cx="3183031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8770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-Statem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F89ED3B-EE80-4A07-BD4B-12BB329D6F67}"/>
              </a:ext>
            </a:extLst>
          </p:cNvPr>
          <p:cNvSpPr/>
          <p:nvPr userDrawn="1"/>
        </p:nvSpPr>
        <p:spPr bwMode="ltGray">
          <a:xfrm>
            <a:off x="348916" y="419101"/>
            <a:ext cx="11472110" cy="5458968"/>
          </a:xfrm>
          <a:prstGeom prst="rect">
            <a:avLst/>
          </a:prstGeom>
          <a:solidFill>
            <a:schemeClr val="bg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D17D346-9E98-4191-9421-88BA290066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754" y="0"/>
            <a:ext cx="12198016" cy="6786563"/>
          </a:xfrm>
          <a:custGeom>
            <a:avLst/>
            <a:gdLst>
              <a:gd name="connsiteX0" fmla="*/ 419100 w 12192000"/>
              <a:gd name="connsiteY0" fmla="*/ 419101 h 6786563"/>
              <a:gd name="connsiteX1" fmla="*/ 419100 w 12192000"/>
              <a:gd name="connsiteY1" fmla="*/ 5860023 h 6786563"/>
              <a:gd name="connsiteX2" fmla="*/ 11772900 w 12192000"/>
              <a:gd name="connsiteY2" fmla="*/ 5860023 h 6786563"/>
              <a:gd name="connsiteX3" fmla="*/ 11772900 w 12192000"/>
              <a:gd name="connsiteY3" fmla="*/ 419101 h 6786563"/>
              <a:gd name="connsiteX4" fmla="*/ 0 w 12192000"/>
              <a:gd name="connsiteY4" fmla="*/ 0 h 6786563"/>
              <a:gd name="connsiteX5" fmla="*/ 12192000 w 12192000"/>
              <a:gd name="connsiteY5" fmla="*/ 0 h 6786563"/>
              <a:gd name="connsiteX6" fmla="*/ 12192000 w 12192000"/>
              <a:gd name="connsiteY6" fmla="*/ 6786563 h 6786563"/>
              <a:gd name="connsiteX7" fmla="*/ 0 w 12192000"/>
              <a:gd name="connsiteY7" fmla="*/ 6786563 h 678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786563">
                <a:moveTo>
                  <a:pt x="419100" y="419101"/>
                </a:moveTo>
                <a:lnTo>
                  <a:pt x="419100" y="5860023"/>
                </a:lnTo>
                <a:lnTo>
                  <a:pt x="11772900" y="5860023"/>
                </a:lnTo>
                <a:lnTo>
                  <a:pt x="11772900" y="4191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786563"/>
                </a:lnTo>
                <a:lnTo>
                  <a:pt x="0" y="678656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330475"/>
            <a:ext cx="10040352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bg1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BE7CF-ACE7-49E8-8A41-E4E3F2265B49}"/>
              </a:ext>
            </a:extLst>
          </p:cNvPr>
          <p:cNvSpPr/>
          <p:nvPr userDrawn="1"/>
        </p:nvSpPr>
        <p:spPr>
          <a:xfrm>
            <a:off x="0" y="6786732"/>
            <a:ext cx="12192000" cy="71268"/>
          </a:xfrm>
          <a:prstGeom prst="rect">
            <a:avLst/>
          </a:prstGeom>
          <a:solidFill>
            <a:srgbClr val="D3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DEB59-8CA0-4C0B-9F8B-82257C1104AE}"/>
              </a:ext>
            </a:extLst>
          </p:cNvPr>
          <p:cNvSpPr txBox="1"/>
          <p:nvPr userDrawn="1"/>
        </p:nvSpPr>
        <p:spPr>
          <a:xfrm>
            <a:off x="415476" y="6390207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/>
            <a:fld id="{E19460A7-1930-4D5F-A936-CB6F16095A68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	      © 2021 Diligent Corporation</a:t>
            </a:r>
            <a:r>
              <a:rPr lang="en-US" sz="700" b="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942B66-1CAA-4754-BD43-6BC060464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00" y="6254799"/>
            <a:ext cx="1143000" cy="3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07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C5602C-EB86-495C-B110-455C1F37DC6C}"/>
              </a:ext>
            </a:extLst>
          </p:cNvPr>
          <p:cNvSpPr/>
          <p:nvPr userDrawn="1"/>
        </p:nvSpPr>
        <p:spPr bwMode="invGray">
          <a:xfrm>
            <a:off x="4638174" y="-1"/>
            <a:ext cx="7553464" cy="6792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4206240" cy="4114800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F86A788-66F3-4247-8159-C4BB8CA551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383064"/>
            <a:ext cx="4206240" cy="4460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4208404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2B09F-3C1F-4812-8F10-EC378A5ECCE0}"/>
              </a:ext>
            </a:extLst>
          </p:cNvPr>
          <p:cNvGrpSpPr/>
          <p:nvPr userDrawn="1"/>
        </p:nvGrpSpPr>
        <p:grpSpPr bwMode="invGray">
          <a:xfrm>
            <a:off x="10631009" y="6255870"/>
            <a:ext cx="1141891" cy="305272"/>
            <a:chOff x="428899" y="5990132"/>
            <a:chExt cx="1595844" cy="426631"/>
          </a:xfrm>
        </p:grpSpPr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1F14EC3-7DCD-4EC7-B004-9179DA5D45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invGray">
            <a:xfrm>
              <a:off x="428899" y="5990132"/>
              <a:ext cx="442640" cy="426631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6A1C6BA-6318-4B9F-B826-DB15AB00F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 bwMode="invGray">
            <a:xfrm>
              <a:off x="927916" y="6093620"/>
              <a:ext cx="1096827" cy="28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73946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Center Dark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7704" cy="996696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8F0D15-CB15-9648-B749-FFE0177DF0CC}"/>
              </a:ext>
            </a:extLst>
          </p:cNvPr>
          <p:cNvSpPr/>
          <p:nvPr userDrawn="1"/>
        </p:nvSpPr>
        <p:spPr>
          <a:xfrm>
            <a:off x="0" y="6792748"/>
            <a:ext cx="12192000" cy="89262"/>
          </a:xfrm>
          <a:prstGeom prst="rect">
            <a:avLst/>
          </a:prstGeom>
          <a:solidFill>
            <a:srgbClr val="D3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5BF80-7760-4666-AA41-A50DAE1603A3}"/>
              </a:ext>
            </a:extLst>
          </p:cNvPr>
          <p:cNvSpPr txBox="1"/>
          <p:nvPr userDrawn="1"/>
        </p:nvSpPr>
        <p:spPr>
          <a:xfrm>
            <a:off x="415476" y="6390207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/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2021 Diligent Corporation</a:t>
            </a:r>
            <a:r>
              <a:rPr lang="en-US" sz="700" b="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DCE514-90D4-4ED2-825C-B39066D22585}"/>
              </a:ext>
            </a:extLst>
          </p:cNvPr>
          <p:cNvGrpSpPr/>
          <p:nvPr userDrawn="1"/>
        </p:nvGrpSpPr>
        <p:grpSpPr bwMode="invGray">
          <a:xfrm>
            <a:off x="10631009" y="6255870"/>
            <a:ext cx="1141891" cy="305272"/>
            <a:chOff x="428899" y="5990132"/>
            <a:chExt cx="1595844" cy="426631"/>
          </a:xfrm>
        </p:grpSpPr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964AD4E-0487-4345-B73E-710EF06F52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invGray">
            <a:xfrm>
              <a:off x="428899" y="5990132"/>
              <a:ext cx="442640" cy="42663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D3ED034-9589-417A-827A-475017CB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 bwMode="invGray">
            <a:xfrm>
              <a:off x="927916" y="6093620"/>
              <a:ext cx="1096827" cy="28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9476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4B80360-0BEB-4D80-B84C-6D872C5D2342}"/>
              </a:ext>
            </a:extLst>
          </p:cNvPr>
          <p:cNvGrpSpPr/>
          <p:nvPr userDrawn="1"/>
        </p:nvGrpSpPr>
        <p:grpSpPr bwMode="invGray">
          <a:xfrm>
            <a:off x="4469637" y="2990802"/>
            <a:ext cx="3278220" cy="876396"/>
            <a:chOff x="428899" y="5990132"/>
            <a:chExt cx="1595844" cy="426631"/>
          </a:xfrm>
        </p:grpSpPr>
        <p:pic>
          <p:nvPicPr>
            <p:cNvPr id="7" name="Picture 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8E6FA25-6EEE-4506-8DC6-728BE20AB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invGray">
            <a:xfrm>
              <a:off x="428899" y="5990132"/>
              <a:ext cx="442640" cy="42663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8AF8E4E-2525-4302-8D0B-C3DE356B80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 bwMode="invGray">
            <a:xfrm>
              <a:off x="927916" y="6093620"/>
              <a:ext cx="1096827" cy="28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244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477538"/>
            <a:ext cx="9281160" cy="1393535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5000"/>
              </a:lnSpc>
              <a:defRPr sz="4000" b="1" i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2918048"/>
            <a:ext cx="9281160" cy="7607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Bef>
                <a:spcPts val="1800"/>
              </a:spcBef>
              <a:buNone/>
              <a:defRPr sz="4000">
                <a:solidFill>
                  <a:schemeClr val="tx1"/>
                </a:solidFill>
                <a:latin typeface="+mn-lt"/>
                <a:ea typeface="Proxima Nova Thin" panose="02000506030000020004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8D1-08DE-48CF-B074-D2C2EE8B1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769" y="3774642"/>
            <a:ext cx="5818632" cy="1115568"/>
          </a:xfr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 i="1">
                <a:solidFill>
                  <a:schemeClr val="tx1"/>
                </a:solidFill>
              </a:defRPr>
            </a:lvl3pPr>
            <a:lvl4pPr marL="571500" indent="0">
              <a:buNone/>
              <a:defRPr>
                <a:solidFill>
                  <a:schemeClr val="bg1"/>
                </a:solidFill>
              </a:defRPr>
            </a:lvl4pPr>
            <a:lvl5pPr marL="7985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7FE46C-1D04-5A4D-BBDC-686AB855C3DA}"/>
              </a:ext>
            </a:extLst>
          </p:cNvPr>
          <p:cNvSpPr/>
          <p:nvPr userDrawn="1"/>
        </p:nvSpPr>
        <p:spPr>
          <a:xfrm>
            <a:off x="0" y="145154"/>
            <a:ext cx="12192000" cy="87915"/>
          </a:xfrm>
          <a:prstGeom prst="rect">
            <a:avLst/>
          </a:prstGeom>
          <a:solidFill>
            <a:srgbClr val="EE3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AFBB0-F896-D94C-B698-C4C6B6811E8C}"/>
              </a:ext>
            </a:extLst>
          </p:cNvPr>
          <p:cNvSpPr/>
          <p:nvPr userDrawn="1"/>
        </p:nvSpPr>
        <p:spPr>
          <a:xfrm>
            <a:off x="0" y="-11262"/>
            <a:ext cx="12192000" cy="163005"/>
          </a:xfrm>
          <a:prstGeom prst="rect">
            <a:avLst/>
          </a:prstGeom>
          <a:solidFill>
            <a:srgbClr val="A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983368-766C-4636-99D6-EBC5C354E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26982" y="5996851"/>
            <a:ext cx="1600200" cy="42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61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184" y="6302235"/>
            <a:ext cx="10377609" cy="446087"/>
          </a:xfrm>
        </p:spPr>
        <p:txBody>
          <a:bodyPr lIns="91440" anchor="b"/>
          <a:lstStyle>
            <a:lvl1pPr>
              <a:spcBef>
                <a:spcPts val="120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  <a:lvl2pPr>
              <a:spcBef>
                <a:spcPts val="200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8288"/>
            <a:ext cx="11448288" cy="1005840"/>
          </a:xfrm>
        </p:spPr>
        <p:txBody>
          <a:bodyPr lIns="91440"/>
          <a:lstStyle>
            <a:lvl1pPr>
              <a:defRPr b="1" i="0" baseline="0">
                <a:solidFill>
                  <a:srgbClr val="53677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1007073"/>
            <a:ext cx="11448716" cy="446087"/>
          </a:xfrm>
        </p:spPr>
        <p:txBody>
          <a:bodyPr lIns="91440">
            <a:noAutofit/>
          </a:bodyPr>
          <a:lstStyle>
            <a:lvl1pPr marL="0" indent="0">
              <a:lnSpc>
                <a:spcPct val="85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9961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8288"/>
            <a:ext cx="11448288" cy="1005840"/>
          </a:xfrm>
        </p:spPr>
        <p:txBody>
          <a:bodyPr lIns="91440"/>
          <a:lstStyle>
            <a:lvl1pPr>
              <a:defRPr b="1" i="0" baseline="0">
                <a:solidFill>
                  <a:srgbClr val="53677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1007073"/>
            <a:ext cx="11448716" cy="446087"/>
          </a:xfrm>
        </p:spPr>
        <p:txBody>
          <a:bodyPr lIns="91440">
            <a:noAutofit/>
          </a:bodyPr>
          <a:lstStyle>
            <a:lvl1pPr marL="0" indent="0">
              <a:lnSpc>
                <a:spcPct val="85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172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715D-A427-754E-9B69-F3BC726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385205"/>
            <a:ext cx="7761694" cy="13935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 b="1" i="0" baseline="0">
                <a:solidFill>
                  <a:schemeClr val="bg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7" y="2795429"/>
            <a:ext cx="7761693" cy="1644427"/>
          </a:xfrm>
        </p:spPr>
        <p:txBody>
          <a:bodyPr>
            <a:noAutofit/>
          </a:bodyPr>
          <a:lstStyle>
            <a:lvl1pPr marL="0" indent="0" algn="l">
              <a:spcBef>
                <a:spcPts val="1800"/>
              </a:spcBef>
              <a:buNone/>
              <a:defRPr sz="4000">
                <a:solidFill>
                  <a:schemeClr val="bg1"/>
                </a:solidFill>
                <a:latin typeface="+mn-lt"/>
                <a:ea typeface="Proxima Nova Thin" panose="02000506030000020004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F4C6B-8803-CA47-9BE9-8D6EEEB6700C}"/>
              </a:ext>
            </a:extLst>
          </p:cNvPr>
          <p:cNvSpPr/>
          <p:nvPr userDrawn="1"/>
        </p:nvSpPr>
        <p:spPr>
          <a:xfrm>
            <a:off x="419062" y="403329"/>
            <a:ext cx="7772400" cy="89262"/>
          </a:xfrm>
          <a:prstGeom prst="rect">
            <a:avLst/>
          </a:prstGeom>
          <a:solidFill>
            <a:srgbClr val="A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F216D-9C02-0D45-989A-55FE3BE64D57}"/>
              </a:ext>
            </a:extLst>
          </p:cNvPr>
          <p:cNvSpPr/>
          <p:nvPr userDrawn="1"/>
        </p:nvSpPr>
        <p:spPr>
          <a:xfrm>
            <a:off x="419062" y="4898316"/>
            <a:ext cx="7772400" cy="89262"/>
          </a:xfrm>
          <a:prstGeom prst="rect">
            <a:avLst/>
          </a:prstGeom>
          <a:solidFill>
            <a:srgbClr val="EE3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5D9BA-906F-474B-B59A-418C2A87D706}"/>
              </a:ext>
            </a:extLst>
          </p:cNvPr>
          <p:cNvSpPr txBox="1"/>
          <p:nvPr userDrawn="1"/>
        </p:nvSpPr>
        <p:spPr>
          <a:xfrm>
            <a:off x="415476" y="6390207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/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2021 Diligent Corporation</a:t>
            </a:r>
            <a:r>
              <a:rPr lang="en-US" sz="700" b="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6551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Hea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768" y="1385205"/>
            <a:ext cx="7761694" cy="13935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000" b="1" i="0" baseline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7" y="2795429"/>
            <a:ext cx="7761693" cy="1644427"/>
          </a:xfrm>
        </p:spPr>
        <p:txBody>
          <a:bodyPr>
            <a:noAutofit/>
          </a:bodyPr>
          <a:lstStyle>
            <a:lvl1pPr marL="0" indent="0" algn="l">
              <a:spcBef>
                <a:spcPts val="1800"/>
              </a:spcBef>
              <a:buNone/>
              <a:defRPr sz="4000">
                <a:solidFill>
                  <a:schemeClr val="tx1"/>
                </a:solidFill>
                <a:latin typeface="+mn-lt"/>
                <a:ea typeface="Proxima Nova Thin" panose="02000506030000020004" pitchFamily="50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BF4C6B-8803-CA47-9BE9-8D6EEEB6700C}"/>
              </a:ext>
            </a:extLst>
          </p:cNvPr>
          <p:cNvSpPr/>
          <p:nvPr userDrawn="1"/>
        </p:nvSpPr>
        <p:spPr>
          <a:xfrm>
            <a:off x="419062" y="403329"/>
            <a:ext cx="7772400" cy="89262"/>
          </a:xfrm>
          <a:prstGeom prst="rect">
            <a:avLst/>
          </a:prstGeom>
          <a:solidFill>
            <a:srgbClr val="AF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F216D-9C02-0D45-989A-55FE3BE64D57}"/>
              </a:ext>
            </a:extLst>
          </p:cNvPr>
          <p:cNvSpPr/>
          <p:nvPr userDrawn="1"/>
        </p:nvSpPr>
        <p:spPr>
          <a:xfrm>
            <a:off x="419062" y="4898316"/>
            <a:ext cx="7772400" cy="89262"/>
          </a:xfrm>
          <a:prstGeom prst="rect">
            <a:avLst/>
          </a:prstGeom>
          <a:solidFill>
            <a:srgbClr val="EE3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5D9BA-906F-474B-B59A-418C2A87D706}"/>
              </a:ext>
            </a:extLst>
          </p:cNvPr>
          <p:cNvSpPr txBox="1"/>
          <p:nvPr userDrawn="1"/>
        </p:nvSpPr>
        <p:spPr>
          <a:xfrm>
            <a:off x="415476" y="6390207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/>
            <a:fld id="{E19460A7-1930-4D5F-A936-CB6F16095A68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	      © 2021 Diligent Corporation</a:t>
            </a:r>
            <a:r>
              <a:rPr lang="en-US" sz="700" b="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20222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526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 r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1199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38480" cy="996696"/>
          </a:xfrm>
        </p:spPr>
        <p:txBody>
          <a:bodyPr lIns="0"/>
          <a:lstStyle>
            <a:lvl1pPr>
              <a:defRPr b="1" i="0" baseline="0">
                <a:solidFill>
                  <a:srgbClr val="EE312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45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11343132" cy="4110228"/>
          </a:xfrm>
        </p:spPr>
        <p:txBody>
          <a:bodyPr lIns="0"/>
          <a:lstStyle>
            <a:lvl1pPr marL="234950" indent="-2349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E"/>
              </a:buClr>
              <a:buFont typeface="Arial" panose="020B0604020202020204" pitchFamily="34" charset="0"/>
              <a:buChar char="•"/>
              <a:tabLst>
                <a:tab pos="2225675" algn="l"/>
              </a:tabLst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87388" indent="-347663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2225675" algn="l"/>
              </a:tabLst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027113" indent="-22542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25675" algn="l"/>
              </a:tabLst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/>
          <a:lstStyle>
            <a:lvl1pPr>
              <a:defRPr b="1" i="0" baseline="0">
                <a:solidFill>
                  <a:srgbClr val="EE312E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4185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768" y="1947672"/>
            <a:ext cx="5513832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lIns="0" tIns="0"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9068" y="1947672"/>
            <a:ext cx="5513832" cy="4110228"/>
          </a:xfrm>
        </p:spPr>
        <p:txBody>
          <a:bodyPr lIns="0" tIns="0"/>
          <a:lstStyle>
            <a:lvl1pPr marL="227013" indent="-227013">
              <a:lnSpc>
                <a:spcPct val="90000"/>
              </a:lnSpc>
              <a:spcBef>
                <a:spcPts val="1000"/>
              </a:spcBef>
              <a:buClr>
                <a:srgbClr val="EE312E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9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BD48DA0-0FE8-48DC-8A01-D7EFE4FF0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1007073"/>
            <a:ext cx="11343132" cy="446087"/>
          </a:xfr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188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4E76-0782-4376-AF3A-725CC2D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116" y="1943100"/>
            <a:ext cx="1134778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6CC04-E34F-4B04-AE13-C41E2C7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16" y="427120"/>
            <a:ext cx="11347784" cy="996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991304-C530-6047-A722-E88DC72EF25E}"/>
              </a:ext>
            </a:extLst>
          </p:cNvPr>
          <p:cNvSpPr/>
          <p:nvPr userDrawn="1"/>
        </p:nvSpPr>
        <p:spPr>
          <a:xfrm>
            <a:off x="0" y="6786732"/>
            <a:ext cx="12192000" cy="71268"/>
          </a:xfrm>
          <a:prstGeom prst="rect">
            <a:avLst/>
          </a:prstGeom>
          <a:solidFill>
            <a:srgbClr val="D32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32A9-0CB3-4AFF-AA46-F95DD30BD240}"/>
              </a:ext>
            </a:extLst>
          </p:cNvPr>
          <p:cNvSpPr txBox="1"/>
          <p:nvPr userDrawn="1"/>
        </p:nvSpPr>
        <p:spPr>
          <a:xfrm>
            <a:off x="415476" y="6390207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/>
            <a:fld id="{E19460A7-1930-4D5F-A936-CB6F16095A68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‹#›</a:t>
            </a:fld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	      © 2021 Diligent Corporation</a:t>
            </a:r>
            <a:r>
              <a:rPr lang="en-US" sz="700" b="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B9320A-832A-4E24-B540-988491E0AC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00" y="6254799"/>
            <a:ext cx="1143000" cy="3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1" r:id="rId2"/>
    <p:sldLayoutId id="2147483725" r:id="rId3"/>
    <p:sldLayoutId id="2147483742" r:id="rId4"/>
    <p:sldLayoutId id="2147483731" r:id="rId5"/>
    <p:sldLayoutId id="2147483726" r:id="rId6"/>
    <p:sldLayoutId id="2147483732" r:id="rId7"/>
    <p:sldLayoutId id="2147483686" r:id="rId8"/>
    <p:sldLayoutId id="2147483733" r:id="rId9"/>
    <p:sldLayoutId id="2147483738" r:id="rId10"/>
    <p:sldLayoutId id="2147483734" r:id="rId11"/>
    <p:sldLayoutId id="2147483736" r:id="rId12"/>
    <p:sldLayoutId id="2147483735" r:id="rId13"/>
    <p:sldLayoutId id="2147483737" r:id="rId14"/>
    <p:sldLayoutId id="2147483723" r:id="rId15"/>
    <p:sldLayoutId id="2147483709" r:id="rId16"/>
    <p:sldLayoutId id="2147483740" r:id="rId17"/>
    <p:sldLayoutId id="2147483728" r:id="rId18"/>
    <p:sldLayoutId id="2147483707" r:id="rId19"/>
    <p:sldLayoutId id="2147483743" r:id="rId20"/>
    <p:sldLayoutId id="2147483744" r:id="rId21"/>
    <p:sldLayoutId id="2147483745" r:id="rId2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rgbClr val="EE312E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EE312E"/>
        </a:buClr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1pPr>
      <a:lvl2pPr marL="687388" indent="-34766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tabLst>
          <a:tab pos="2459038" algn="l"/>
        </a:tabLst>
        <a:defRPr sz="24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2pPr>
      <a:lvl3pPr marL="1027113" indent="-225425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3pPr>
      <a:lvl4pPr marL="1431925" indent="-34766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‒"/>
        <a:defRPr sz="24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4pPr>
      <a:lvl5pPr marL="1716088" indent="-22701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EE312E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  <p15:guide id="7" orient="horz" pos="1224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B278-C7FC-6742-81C4-CA7E5A03F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Being Diligent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E211-BD87-ED45-B891-AAF39E339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Bringing Data-Driven GRC, ESG &amp; Assurance into the Boardroom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7B5FB-9729-4241-A0D1-63B0011BD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Zitting</a:t>
            </a:r>
            <a:endParaRPr lang="en-US" dirty="0"/>
          </a:p>
          <a:p>
            <a:r>
              <a:rPr lang="en-US" dirty="0"/>
              <a:t>CEO, Galvanize (a Diligent Brand)</a:t>
            </a:r>
          </a:p>
        </p:txBody>
      </p:sp>
    </p:spTree>
    <p:extLst>
      <p:ext uri="{BB962C8B-B14F-4D97-AF65-F5344CB8AC3E}">
        <p14:creationId xmlns:p14="http://schemas.microsoft.com/office/powerpoint/2010/main" val="29237673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652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iligent Achieves Global Growth Milestones, Surpassing 100,000 Users as  Boards and Senior Leadership Embrace SaaS">
            <a:extLst>
              <a:ext uri="{FF2B5EF4-FFF2-40B4-BE49-F238E27FC236}">
                <a16:creationId xmlns:a16="http://schemas.microsoft.com/office/drawing/2014/main" id="{1FD44EAF-01A3-FF4C-AD92-96DEB500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9722" y="1766341"/>
            <a:ext cx="4197507" cy="3998125"/>
          </a:xfrm>
          <a:prstGeom prst="rect">
            <a:avLst/>
          </a:prstGeom>
          <a:solidFill>
            <a:srgbClr val="FFFFFF"/>
          </a:solidFill>
          <a:ln w="19050">
            <a:noFill/>
          </a:ln>
          <a:extLst/>
        </p:spPr>
      </p:pic>
      <p:sp>
        <p:nvSpPr>
          <p:cNvPr id="81" name="Title 2">
            <a:extLst>
              <a:ext uri="{FF2B5EF4-FFF2-40B4-BE49-F238E27FC236}">
                <a16:creationId xmlns:a16="http://schemas.microsoft.com/office/drawing/2014/main" id="{3F7D401C-DD48-48FA-B267-C291D2AE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/>
          <a:lstStyle/>
          <a:p>
            <a:r>
              <a:rPr lang="en-US" dirty="0"/>
              <a:t>Many years supporting Rutgers &amp; WCARS</a:t>
            </a:r>
          </a:p>
        </p:txBody>
      </p:sp>
      <p:pic>
        <p:nvPicPr>
          <p:cNvPr id="1032" name="Picture 8" descr="Galvanize Logo">
            <a:extLst>
              <a:ext uri="{FF2B5EF4-FFF2-40B4-BE49-F238E27FC236}">
                <a16:creationId xmlns:a16="http://schemas.microsoft.com/office/drawing/2014/main" id="{23E57A9C-8195-9948-8E5B-B2B2DE59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6509" y="2525270"/>
            <a:ext cx="2785548" cy="3239196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26" name="Picture 2" descr="ACL Services Ltd Logo Download - SVG - All Vector Logo">
            <a:extLst>
              <a:ext uri="{FF2B5EF4-FFF2-40B4-BE49-F238E27FC236}">
                <a16:creationId xmlns:a16="http://schemas.microsoft.com/office/drawing/2014/main" id="{70DA4B13-783E-ED43-AA0D-48456023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771" y="3687640"/>
            <a:ext cx="3011312" cy="167773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9D9AE22B-1F0C-464F-9359-9A785D784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8" y="1007073"/>
            <a:ext cx="11343132" cy="446087"/>
          </a:xfrm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9B60C4-EF4B-5C46-B0E6-6FB4C117D271}"/>
              </a:ext>
            </a:extLst>
          </p:cNvPr>
          <p:cNvCxnSpPr/>
          <p:nvPr/>
        </p:nvCxnSpPr>
        <p:spPr>
          <a:xfrm flipV="1">
            <a:off x="1166949" y="1872783"/>
            <a:ext cx="5495108" cy="1297577"/>
          </a:xfrm>
          <a:prstGeom prst="straightConnector1">
            <a:avLst/>
          </a:prstGeom>
          <a:noFill/>
          <a:ln w="12700" cap="sq" cmpd="sng">
            <a:solidFill>
              <a:srgbClr val="6F7878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003839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, letter&#10;&#10;Description automatically generated">
            <a:extLst>
              <a:ext uri="{FF2B5EF4-FFF2-40B4-BE49-F238E27FC236}">
                <a16:creationId xmlns:a16="http://schemas.microsoft.com/office/drawing/2014/main" id="{B63C1DEB-9E94-064D-B793-C0AF7B0EB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5" y="1947863"/>
            <a:ext cx="5478563" cy="4110037"/>
          </a:xfr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292C08CA-9F3F-4211-9D09-63A9528B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1343132" cy="996696"/>
          </a:xfrm>
        </p:spPr>
        <p:txBody>
          <a:bodyPr anchor="t">
            <a:normAutofit/>
          </a:bodyPr>
          <a:lstStyle/>
          <a:p>
            <a:r>
              <a:rPr lang="en-US" dirty="0"/>
              <a:t>We are all stakeholders.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F8B32D5-BF93-1A4B-8BF8-F5B1E461DA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11"/>
          <a:stretch/>
        </p:blipFill>
        <p:spPr>
          <a:xfrm>
            <a:off x="6259068" y="1947672"/>
            <a:ext cx="5513832" cy="4110228"/>
          </a:xfrm>
          <a:prstGeom prst="rect">
            <a:avLst/>
          </a:prstGeom>
          <a:noFill/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D42D28D-8663-405C-9F6C-B04DDD0DE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8" y="1007073"/>
            <a:ext cx="11343132" cy="446087"/>
          </a:xfrm>
        </p:spPr>
        <p:txBody>
          <a:bodyPr>
            <a:normAutofit/>
          </a:bodyPr>
          <a:lstStyle/>
          <a:p>
            <a:r>
              <a:rPr lang="en-US" sz="1900"/>
              <a:t>Every person, every community, the entire planet and the decisions organizations make impact us all.</a:t>
            </a:r>
          </a:p>
        </p:txBody>
      </p:sp>
    </p:spTree>
    <p:extLst>
      <p:ext uri="{BB962C8B-B14F-4D97-AF65-F5344CB8AC3E}">
        <p14:creationId xmlns:p14="http://schemas.microsoft.com/office/powerpoint/2010/main" val="413792445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5D4BF-318B-8743-A168-C58D36AB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governance, in a single technology platform.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597F29-817A-9D43-956B-E1D7B098C2D8}"/>
              </a:ext>
            </a:extLst>
          </p:cNvPr>
          <p:cNvSpPr/>
          <p:nvPr/>
        </p:nvSpPr>
        <p:spPr>
          <a:xfrm>
            <a:off x="190626" y="6034410"/>
            <a:ext cx="11900511" cy="5702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DC27FE89-9D7E-4794-A43E-E6C020FA21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DC27FE89-9D7E-4794-A43E-E6C020FA2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Three Lines Model">
            <a:extLst>
              <a:ext uri="{FF2B5EF4-FFF2-40B4-BE49-F238E27FC236}">
                <a16:creationId xmlns:a16="http://schemas.microsoft.com/office/drawing/2014/main" id="{149085CD-FEAE-B24F-9999-CBDC58767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10560"/>
          <a:stretch/>
        </p:blipFill>
        <p:spPr bwMode="auto">
          <a:xfrm>
            <a:off x="2390330" y="1435736"/>
            <a:ext cx="7128548" cy="44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CF46B-7493-314A-9E98-CC0B49522846}"/>
              </a:ext>
            </a:extLst>
          </p:cNvPr>
          <p:cNvSpPr txBox="1"/>
          <p:nvPr/>
        </p:nvSpPr>
        <p:spPr>
          <a:xfrm>
            <a:off x="93907" y="3120566"/>
            <a:ext cx="2578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Solutions for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+mj-lt"/>
              </a:rPr>
              <a:t>IMPLEMENTATION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of risk assessment, internal controls and governance in the core business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9C6E9-6536-0747-9FCD-7570983EF766}"/>
              </a:ext>
            </a:extLst>
          </p:cNvPr>
          <p:cNvSpPr txBox="1"/>
          <p:nvPr/>
        </p:nvSpPr>
        <p:spPr>
          <a:xfrm>
            <a:off x="9727669" y="4938230"/>
            <a:ext cx="2363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Solutions for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+mj-lt"/>
              </a:rPr>
              <a:t>OBJECTIVE ASSURANCE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on risks, controls and governance by internal audit</a:t>
            </a:r>
            <a:endParaRPr lang="en-US" sz="12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260A2-77FC-E647-8C62-E49B898BF89A}"/>
              </a:ext>
            </a:extLst>
          </p:cNvPr>
          <p:cNvSpPr txBox="1"/>
          <p:nvPr/>
        </p:nvSpPr>
        <p:spPr>
          <a:xfrm>
            <a:off x="9808782" y="1309281"/>
            <a:ext cx="226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Solutions for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+mj-lt"/>
              </a:rPr>
              <a:t>GOVERNANCE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 of key organizational risks, culture, performance, etc. for the Board or similar governing body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EAA41-3966-AC43-8AE8-4F02335C96AA}"/>
              </a:ext>
            </a:extLst>
          </p:cNvPr>
          <p:cNvSpPr txBox="1"/>
          <p:nvPr/>
        </p:nvSpPr>
        <p:spPr>
          <a:xfrm>
            <a:off x="9827070" y="3296132"/>
            <a:ext cx="2249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Separately, solutions for regulators, external auditors, etc. for assessing governance in organizations they oversee</a:t>
            </a:r>
            <a:endParaRPr lang="en-US" sz="1200" dirty="0"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8A6B78-0A68-864A-B3C7-7D72A3FC3430}"/>
              </a:ext>
            </a:extLst>
          </p:cNvPr>
          <p:cNvCxnSpPr>
            <a:cxnSpLocks/>
          </p:cNvCxnSpPr>
          <p:nvPr/>
        </p:nvCxnSpPr>
        <p:spPr>
          <a:xfrm>
            <a:off x="1608204" y="3879213"/>
            <a:ext cx="1372503" cy="658917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F77509-C0A1-8943-BC38-4B99EC092923}"/>
              </a:ext>
            </a:extLst>
          </p:cNvPr>
          <p:cNvCxnSpPr>
            <a:cxnSpLocks/>
          </p:cNvCxnSpPr>
          <p:nvPr/>
        </p:nvCxnSpPr>
        <p:spPr>
          <a:xfrm flipV="1">
            <a:off x="2306130" y="5162644"/>
            <a:ext cx="2784458" cy="661384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3A5536-24E9-2243-BA24-B862AC4136CF}"/>
              </a:ext>
            </a:extLst>
          </p:cNvPr>
          <p:cNvCxnSpPr>
            <a:cxnSpLocks/>
          </p:cNvCxnSpPr>
          <p:nvPr/>
        </p:nvCxnSpPr>
        <p:spPr>
          <a:xfrm flipH="1">
            <a:off x="7876540" y="1678164"/>
            <a:ext cx="1932242" cy="894795"/>
          </a:xfrm>
          <a:prstGeom prst="straightConnector1">
            <a:avLst/>
          </a:prstGeom>
          <a:ln w="19050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37C486-1587-CA44-AD6E-1689890564B3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8234985" y="5162644"/>
            <a:ext cx="1492684" cy="19108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B8A088-381F-064D-A928-606B83B4B87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9112809" y="3711631"/>
            <a:ext cx="714261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023416-3BFD-46FE-B4F1-7B4D07D06F06}"/>
              </a:ext>
            </a:extLst>
          </p:cNvPr>
          <p:cNvSpPr txBox="1"/>
          <p:nvPr/>
        </p:nvSpPr>
        <p:spPr bwMode="auto">
          <a:xfrm>
            <a:off x="3425008" y="2934118"/>
            <a:ext cx="53673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GRC “Macro-Lifecycle”</a:t>
            </a:r>
          </a:p>
        </p:txBody>
      </p:sp>
      <p:pic>
        <p:nvPicPr>
          <p:cNvPr id="24" name="Picture 2" descr="HighBond APIs">
            <a:extLst>
              <a:ext uri="{FF2B5EF4-FFF2-40B4-BE49-F238E27FC236}">
                <a16:creationId xmlns:a16="http://schemas.microsoft.com/office/drawing/2014/main" id="{09D18FFD-BDB7-4CAD-8115-C0D6968CC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6" y="3951563"/>
            <a:ext cx="1070564" cy="3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733B41-5B5C-45A5-A5A1-58427EFD2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4824" y="2299210"/>
            <a:ext cx="766791" cy="403184"/>
          </a:xfrm>
          <a:prstGeom prst="rect">
            <a:avLst/>
          </a:prstGeom>
        </p:spPr>
      </p:pic>
      <p:pic>
        <p:nvPicPr>
          <p:cNvPr id="25" name="Picture 2" descr="HighBond APIs">
            <a:extLst>
              <a:ext uri="{FF2B5EF4-FFF2-40B4-BE49-F238E27FC236}">
                <a16:creationId xmlns:a16="http://schemas.microsoft.com/office/drawing/2014/main" id="{573C0460-D56C-4144-987D-6DE77170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57" y="4131853"/>
            <a:ext cx="1070564" cy="3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ighBond APIs">
            <a:extLst>
              <a:ext uri="{FF2B5EF4-FFF2-40B4-BE49-F238E27FC236}">
                <a16:creationId xmlns:a16="http://schemas.microsoft.com/office/drawing/2014/main" id="{764093AE-B6A6-48D7-9AF0-D6E888CF5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77" y="5824028"/>
            <a:ext cx="1070564" cy="3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teele Announces Acquisition of Osprey Compliance Software Delivering the  Industry's Most Comprehensive Risk Management Solution | Business Wire">
            <a:extLst>
              <a:ext uri="{FF2B5EF4-FFF2-40B4-BE49-F238E27FC236}">
                <a16:creationId xmlns:a16="http://schemas.microsoft.com/office/drawing/2014/main" id="{B92F30DA-7973-47E9-8D95-0354244CE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41" y="5741892"/>
            <a:ext cx="896868" cy="4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CFF9A74-8FA9-9840-B43A-666293EC99A4}"/>
              </a:ext>
            </a:extLst>
          </p:cNvPr>
          <p:cNvSpPr/>
          <p:nvPr/>
        </p:nvSpPr>
        <p:spPr>
          <a:xfrm>
            <a:off x="1943326" y="3951564"/>
            <a:ext cx="351129" cy="35112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3A0C53-C7BA-634C-985C-113CD519844B}"/>
              </a:ext>
            </a:extLst>
          </p:cNvPr>
          <p:cNvSpPr/>
          <p:nvPr/>
        </p:nvSpPr>
        <p:spPr>
          <a:xfrm>
            <a:off x="2786452" y="5493085"/>
            <a:ext cx="351129" cy="35112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A2F793-CA8B-AD46-A604-BAEE0C7921DD}"/>
              </a:ext>
            </a:extLst>
          </p:cNvPr>
          <p:cNvSpPr/>
          <p:nvPr/>
        </p:nvSpPr>
        <p:spPr>
          <a:xfrm>
            <a:off x="9161650" y="5133826"/>
            <a:ext cx="351129" cy="35112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0E6D80-E425-D449-82CA-5F462AE2F65D}"/>
              </a:ext>
            </a:extLst>
          </p:cNvPr>
          <p:cNvSpPr/>
          <p:nvPr/>
        </p:nvSpPr>
        <p:spPr>
          <a:xfrm>
            <a:off x="9294374" y="1657498"/>
            <a:ext cx="351129" cy="35112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23DAE7-FEF3-F54E-964E-4F98AF86FBCE}"/>
              </a:ext>
            </a:extLst>
          </p:cNvPr>
          <p:cNvSpPr/>
          <p:nvPr/>
        </p:nvSpPr>
        <p:spPr>
          <a:xfrm>
            <a:off x="9337215" y="3536065"/>
            <a:ext cx="351129" cy="351129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ADCD0-7844-0F46-87FB-C8AF53EAA4A1}"/>
              </a:ext>
            </a:extLst>
          </p:cNvPr>
          <p:cNvSpPr txBox="1"/>
          <p:nvPr/>
        </p:nvSpPr>
        <p:spPr>
          <a:xfrm>
            <a:off x="167364" y="4820969"/>
            <a:ext cx="2052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Solutions for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+mj-lt"/>
              </a:rPr>
              <a:t>ASSESSMENT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 and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+mj-lt"/>
              </a:rPr>
              <a:t>MONITORING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j-lt"/>
              </a:rPr>
              <a:t> of risks, controls and governance in legal, compliance, security, risk, etc. depts</a:t>
            </a:r>
            <a:endParaRPr lang="en-US" sz="1200" dirty="0">
              <a:latin typeface="+mj-lt"/>
            </a:endParaRPr>
          </a:p>
        </p:txBody>
      </p:sp>
      <p:pic>
        <p:nvPicPr>
          <p:cNvPr id="16" name="Picture 4" descr="Diligent Entities Employees, Location, Careers | LinkedIn">
            <a:extLst>
              <a:ext uri="{FF2B5EF4-FFF2-40B4-BE49-F238E27FC236}">
                <a16:creationId xmlns:a16="http://schemas.microsoft.com/office/drawing/2014/main" id="{9E5AD34C-7C75-49A7-8858-C7CFC5ABE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5" b="31827"/>
          <a:stretch/>
        </p:blipFill>
        <p:spPr bwMode="auto">
          <a:xfrm>
            <a:off x="190626" y="6044211"/>
            <a:ext cx="958530" cy="3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ighBond APIs">
            <a:extLst>
              <a:ext uri="{FF2B5EF4-FFF2-40B4-BE49-F238E27FC236}">
                <a16:creationId xmlns:a16="http://schemas.microsoft.com/office/drawing/2014/main" id="{A787BA99-AB72-496B-AE60-9AC1602F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66" y="6071133"/>
            <a:ext cx="1070564" cy="3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eele Announces Acquisition of Osprey Compliance Software Delivering the  Industry's Most Comprehensive Risk Management Solution | Business Wire">
            <a:extLst>
              <a:ext uri="{FF2B5EF4-FFF2-40B4-BE49-F238E27FC236}">
                <a16:creationId xmlns:a16="http://schemas.microsoft.com/office/drawing/2014/main" id="{EC0BB514-AB1D-44CD-BAF4-15D4B221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59" y="6021298"/>
            <a:ext cx="896868" cy="4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738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7">
            <a:extLst>
              <a:ext uri="{FF2B5EF4-FFF2-40B4-BE49-F238E27FC236}">
                <a16:creationId xmlns:a16="http://schemas.microsoft.com/office/drawing/2014/main" id="{7EE2D6D4-A119-E14D-874F-2F6381B42B0A}"/>
              </a:ext>
            </a:extLst>
          </p:cNvPr>
          <p:cNvSpPr/>
          <p:nvPr/>
        </p:nvSpPr>
        <p:spPr>
          <a:xfrm>
            <a:off x="1085401" y="696218"/>
            <a:ext cx="10494459" cy="5020597"/>
          </a:xfrm>
          <a:custGeom>
            <a:avLst/>
            <a:gdLst>
              <a:gd name="connsiteX0" fmla="*/ 0 w 11294558"/>
              <a:gd name="connsiteY0" fmla="*/ 223175 h 5355770"/>
              <a:gd name="connsiteX1" fmla="*/ 223175 w 11294558"/>
              <a:gd name="connsiteY1" fmla="*/ 0 h 5355770"/>
              <a:gd name="connsiteX2" fmla="*/ 11071383 w 11294558"/>
              <a:gd name="connsiteY2" fmla="*/ 0 h 5355770"/>
              <a:gd name="connsiteX3" fmla="*/ 11294558 w 11294558"/>
              <a:gd name="connsiteY3" fmla="*/ 223175 h 5355770"/>
              <a:gd name="connsiteX4" fmla="*/ 11294558 w 11294558"/>
              <a:gd name="connsiteY4" fmla="*/ 5132595 h 5355770"/>
              <a:gd name="connsiteX5" fmla="*/ 11071383 w 11294558"/>
              <a:gd name="connsiteY5" fmla="*/ 5355770 h 5355770"/>
              <a:gd name="connsiteX6" fmla="*/ 223175 w 11294558"/>
              <a:gd name="connsiteY6" fmla="*/ 5355770 h 5355770"/>
              <a:gd name="connsiteX7" fmla="*/ 0 w 11294558"/>
              <a:gd name="connsiteY7" fmla="*/ 5132595 h 5355770"/>
              <a:gd name="connsiteX8" fmla="*/ 0 w 11294558"/>
              <a:gd name="connsiteY8" fmla="*/ 223175 h 5355770"/>
              <a:gd name="connsiteX0" fmla="*/ 0 w 11294558"/>
              <a:gd name="connsiteY0" fmla="*/ 239506 h 5372101"/>
              <a:gd name="connsiteX1" fmla="*/ 223175 w 11294558"/>
              <a:gd name="connsiteY1" fmla="*/ 16331 h 5372101"/>
              <a:gd name="connsiteX2" fmla="*/ 762630 w 11294558"/>
              <a:gd name="connsiteY2" fmla="*/ 0 h 5372101"/>
              <a:gd name="connsiteX3" fmla="*/ 11071383 w 11294558"/>
              <a:gd name="connsiteY3" fmla="*/ 16331 h 5372101"/>
              <a:gd name="connsiteX4" fmla="*/ 11294558 w 11294558"/>
              <a:gd name="connsiteY4" fmla="*/ 239506 h 5372101"/>
              <a:gd name="connsiteX5" fmla="*/ 11294558 w 11294558"/>
              <a:gd name="connsiteY5" fmla="*/ 5148926 h 5372101"/>
              <a:gd name="connsiteX6" fmla="*/ 11071383 w 11294558"/>
              <a:gd name="connsiteY6" fmla="*/ 5372101 h 5372101"/>
              <a:gd name="connsiteX7" fmla="*/ 223175 w 11294558"/>
              <a:gd name="connsiteY7" fmla="*/ 5372101 h 5372101"/>
              <a:gd name="connsiteX8" fmla="*/ 0 w 11294558"/>
              <a:gd name="connsiteY8" fmla="*/ 5148926 h 5372101"/>
              <a:gd name="connsiteX9" fmla="*/ 0 w 11294558"/>
              <a:gd name="connsiteY9" fmla="*/ 239506 h 5372101"/>
              <a:gd name="connsiteX0" fmla="*/ 0 w 11294558"/>
              <a:gd name="connsiteY0" fmla="*/ 239506 h 5372101"/>
              <a:gd name="connsiteX1" fmla="*/ 223175 w 11294558"/>
              <a:gd name="connsiteY1" fmla="*/ 16331 h 5372101"/>
              <a:gd name="connsiteX2" fmla="*/ 762630 w 11294558"/>
              <a:gd name="connsiteY2" fmla="*/ 0 h 5372101"/>
              <a:gd name="connsiteX3" fmla="*/ 11071383 w 11294558"/>
              <a:gd name="connsiteY3" fmla="*/ 16331 h 5372101"/>
              <a:gd name="connsiteX4" fmla="*/ 11294558 w 11294558"/>
              <a:gd name="connsiteY4" fmla="*/ 239506 h 5372101"/>
              <a:gd name="connsiteX5" fmla="*/ 11294558 w 11294558"/>
              <a:gd name="connsiteY5" fmla="*/ 5148926 h 5372101"/>
              <a:gd name="connsiteX6" fmla="*/ 11071383 w 11294558"/>
              <a:gd name="connsiteY6" fmla="*/ 5372101 h 5372101"/>
              <a:gd name="connsiteX7" fmla="*/ 10478130 w 11294558"/>
              <a:gd name="connsiteY7" fmla="*/ 5339444 h 5372101"/>
              <a:gd name="connsiteX8" fmla="*/ 223175 w 11294558"/>
              <a:gd name="connsiteY8" fmla="*/ 5372101 h 5372101"/>
              <a:gd name="connsiteX9" fmla="*/ 0 w 11294558"/>
              <a:gd name="connsiteY9" fmla="*/ 5148926 h 5372101"/>
              <a:gd name="connsiteX10" fmla="*/ 0 w 11294558"/>
              <a:gd name="connsiteY10" fmla="*/ 239506 h 5372101"/>
              <a:gd name="connsiteX0" fmla="*/ 0 w 11533455"/>
              <a:gd name="connsiteY0" fmla="*/ 239506 h 5573055"/>
              <a:gd name="connsiteX1" fmla="*/ 223175 w 11533455"/>
              <a:gd name="connsiteY1" fmla="*/ 16331 h 5573055"/>
              <a:gd name="connsiteX2" fmla="*/ 762630 w 11533455"/>
              <a:gd name="connsiteY2" fmla="*/ 0 h 5573055"/>
              <a:gd name="connsiteX3" fmla="*/ 11071383 w 11533455"/>
              <a:gd name="connsiteY3" fmla="*/ 16331 h 5573055"/>
              <a:gd name="connsiteX4" fmla="*/ 11294558 w 11533455"/>
              <a:gd name="connsiteY4" fmla="*/ 239506 h 5573055"/>
              <a:gd name="connsiteX5" fmla="*/ 11294558 w 11533455"/>
              <a:gd name="connsiteY5" fmla="*/ 5148926 h 5573055"/>
              <a:gd name="connsiteX6" fmla="*/ 10478130 w 11533455"/>
              <a:gd name="connsiteY6" fmla="*/ 5339444 h 5573055"/>
              <a:gd name="connsiteX7" fmla="*/ 223175 w 11533455"/>
              <a:gd name="connsiteY7" fmla="*/ 5372101 h 5573055"/>
              <a:gd name="connsiteX8" fmla="*/ 0 w 11533455"/>
              <a:gd name="connsiteY8" fmla="*/ 5148926 h 5573055"/>
              <a:gd name="connsiteX9" fmla="*/ 0 w 11533455"/>
              <a:gd name="connsiteY9" fmla="*/ 239506 h 5573055"/>
              <a:gd name="connsiteX0" fmla="*/ 11294558 w 11533455"/>
              <a:gd name="connsiteY0" fmla="*/ 5148926 h 5573055"/>
              <a:gd name="connsiteX1" fmla="*/ 10478130 w 11533455"/>
              <a:gd name="connsiteY1" fmla="*/ 5339444 h 5573055"/>
              <a:gd name="connsiteX2" fmla="*/ 223175 w 11533455"/>
              <a:gd name="connsiteY2" fmla="*/ 5372101 h 5573055"/>
              <a:gd name="connsiteX3" fmla="*/ 0 w 11533455"/>
              <a:gd name="connsiteY3" fmla="*/ 5148926 h 5573055"/>
              <a:gd name="connsiteX4" fmla="*/ 0 w 11533455"/>
              <a:gd name="connsiteY4" fmla="*/ 239506 h 5573055"/>
              <a:gd name="connsiteX5" fmla="*/ 223175 w 11533455"/>
              <a:gd name="connsiteY5" fmla="*/ 16331 h 5573055"/>
              <a:gd name="connsiteX6" fmla="*/ 762630 w 11533455"/>
              <a:gd name="connsiteY6" fmla="*/ 0 h 5573055"/>
              <a:gd name="connsiteX7" fmla="*/ 11071383 w 11533455"/>
              <a:gd name="connsiteY7" fmla="*/ 16331 h 5573055"/>
              <a:gd name="connsiteX8" fmla="*/ 11294558 w 11533455"/>
              <a:gd name="connsiteY8" fmla="*/ 239506 h 5573055"/>
              <a:gd name="connsiteX9" fmla="*/ 11385998 w 11533455"/>
              <a:gd name="connsiteY9" fmla="*/ 5240366 h 5573055"/>
              <a:gd name="connsiteX0" fmla="*/ 11294558 w 11533455"/>
              <a:gd name="connsiteY0" fmla="*/ 5148926 h 5573055"/>
              <a:gd name="connsiteX1" fmla="*/ 10478130 w 11533455"/>
              <a:gd name="connsiteY1" fmla="*/ 5339444 h 5573055"/>
              <a:gd name="connsiteX2" fmla="*/ 223175 w 11533455"/>
              <a:gd name="connsiteY2" fmla="*/ 5372101 h 5573055"/>
              <a:gd name="connsiteX3" fmla="*/ 0 w 11533455"/>
              <a:gd name="connsiteY3" fmla="*/ 5148926 h 5573055"/>
              <a:gd name="connsiteX4" fmla="*/ 0 w 11533455"/>
              <a:gd name="connsiteY4" fmla="*/ 239506 h 5573055"/>
              <a:gd name="connsiteX5" fmla="*/ 223175 w 11533455"/>
              <a:gd name="connsiteY5" fmla="*/ 16331 h 5573055"/>
              <a:gd name="connsiteX6" fmla="*/ 762630 w 11533455"/>
              <a:gd name="connsiteY6" fmla="*/ 0 h 5573055"/>
              <a:gd name="connsiteX7" fmla="*/ 11071383 w 11533455"/>
              <a:gd name="connsiteY7" fmla="*/ 16331 h 5573055"/>
              <a:gd name="connsiteX8" fmla="*/ 11294558 w 11533455"/>
              <a:gd name="connsiteY8" fmla="*/ 239506 h 5573055"/>
              <a:gd name="connsiteX0" fmla="*/ 10478130 w 11294558"/>
              <a:gd name="connsiteY0" fmla="*/ 5339444 h 5372101"/>
              <a:gd name="connsiteX1" fmla="*/ 223175 w 11294558"/>
              <a:gd name="connsiteY1" fmla="*/ 5372101 h 5372101"/>
              <a:gd name="connsiteX2" fmla="*/ 0 w 11294558"/>
              <a:gd name="connsiteY2" fmla="*/ 5148926 h 5372101"/>
              <a:gd name="connsiteX3" fmla="*/ 0 w 11294558"/>
              <a:gd name="connsiteY3" fmla="*/ 239506 h 5372101"/>
              <a:gd name="connsiteX4" fmla="*/ 223175 w 11294558"/>
              <a:gd name="connsiteY4" fmla="*/ 16331 h 5372101"/>
              <a:gd name="connsiteX5" fmla="*/ 762630 w 11294558"/>
              <a:gd name="connsiteY5" fmla="*/ 0 h 5372101"/>
              <a:gd name="connsiteX6" fmla="*/ 11071383 w 11294558"/>
              <a:gd name="connsiteY6" fmla="*/ 16331 h 5372101"/>
              <a:gd name="connsiteX7" fmla="*/ 11294558 w 11294558"/>
              <a:gd name="connsiteY7" fmla="*/ 239506 h 5372101"/>
              <a:gd name="connsiteX0" fmla="*/ 10478130 w 11071383"/>
              <a:gd name="connsiteY0" fmla="*/ 5339444 h 5372101"/>
              <a:gd name="connsiteX1" fmla="*/ 223175 w 11071383"/>
              <a:gd name="connsiteY1" fmla="*/ 5372101 h 5372101"/>
              <a:gd name="connsiteX2" fmla="*/ 0 w 11071383"/>
              <a:gd name="connsiteY2" fmla="*/ 5148926 h 5372101"/>
              <a:gd name="connsiteX3" fmla="*/ 0 w 11071383"/>
              <a:gd name="connsiteY3" fmla="*/ 239506 h 5372101"/>
              <a:gd name="connsiteX4" fmla="*/ 223175 w 11071383"/>
              <a:gd name="connsiteY4" fmla="*/ 16331 h 5372101"/>
              <a:gd name="connsiteX5" fmla="*/ 762630 w 11071383"/>
              <a:gd name="connsiteY5" fmla="*/ 0 h 5372101"/>
              <a:gd name="connsiteX6" fmla="*/ 11071383 w 11071383"/>
              <a:gd name="connsiteY6" fmla="*/ 16331 h 5372101"/>
              <a:gd name="connsiteX0" fmla="*/ 10478130 w 10478130"/>
              <a:gd name="connsiteY0" fmla="*/ 5339444 h 5372101"/>
              <a:gd name="connsiteX1" fmla="*/ 223175 w 10478130"/>
              <a:gd name="connsiteY1" fmla="*/ 5372101 h 5372101"/>
              <a:gd name="connsiteX2" fmla="*/ 0 w 10478130"/>
              <a:gd name="connsiteY2" fmla="*/ 5148926 h 5372101"/>
              <a:gd name="connsiteX3" fmla="*/ 0 w 10478130"/>
              <a:gd name="connsiteY3" fmla="*/ 239506 h 5372101"/>
              <a:gd name="connsiteX4" fmla="*/ 223175 w 10478130"/>
              <a:gd name="connsiteY4" fmla="*/ 16331 h 5372101"/>
              <a:gd name="connsiteX5" fmla="*/ 762630 w 10478130"/>
              <a:gd name="connsiteY5" fmla="*/ 0 h 5372101"/>
              <a:gd name="connsiteX0" fmla="*/ 10494459 w 10494459"/>
              <a:gd name="connsiteY0" fmla="*/ 5339444 h 5372101"/>
              <a:gd name="connsiteX1" fmla="*/ 223175 w 10494459"/>
              <a:gd name="connsiteY1" fmla="*/ 5372101 h 5372101"/>
              <a:gd name="connsiteX2" fmla="*/ 0 w 10494459"/>
              <a:gd name="connsiteY2" fmla="*/ 5148926 h 5372101"/>
              <a:gd name="connsiteX3" fmla="*/ 0 w 10494459"/>
              <a:gd name="connsiteY3" fmla="*/ 239506 h 5372101"/>
              <a:gd name="connsiteX4" fmla="*/ 223175 w 10494459"/>
              <a:gd name="connsiteY4" fmla="*/ 16331 h 5372101"/>
              <a:gd name="connsiteX5" fmla="*/ 762630 w 10494459"/>
              <a:gd name="connsiteY5" fmla="*/ 0 h 5372101"/>
              <a:gd name="connsiteX0" fmla="*/ 10494459 w 10494459"/>
              <a:gd name="connsiteY0" fmla="*/ 5339444 h 5372101"/>
              <a:gd name="connsiteX1" fmla="*/ 223175 w 10494459"/>
              <a:gd name="connsiteY1" fmla="*/ 5372101 h 5372101"/>
              <a:gd name="connsiteX2" fmla="*/ 0 w 10494459"/>
              <a:gd name="connsiteY2" fmla="*/ 5148926 h 5372101"/>
              <a:gd name="connsiteX3" fmla="*/ 0 w 10494459"/>
              <a:gd name="connsiteY3" fmla="*/ 239506 h 5372101"/>
              <a:gd name="connsiteX4" fmla="*/ 223175 w 10494459"/>
              <a:gd name="connsiteY4" fmla="*/ 16331 h 5372101"/>
              <a:gd name="connsiteX5" fmla="*/ 762630 w 10494459"/>
              <a:gd name="connsiteY5" fmla="*/ 0 h 53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4459" h="5372101">
                <a:moveTo>
                  <a:pt x="10494459" y="5339444"/>
                </a:moveTo>
                <a:cubicBezTo>
                  <a:pt x="8899498" y="5366659"/>
                  <a:pt x="3646936" y="5361215"/>
                  <a:pt x="223175" y="5372101"/>
                </a:cubicBezTo>
                <a:cubicBezTo>
                  <a:pt x="99919" y="5372101"/>
                  <a:pt x="0" y="5272182"/>
                  <a:pt x="0" y="5148926"/>
                </a:cubicBezTo>
                <a:lnTo>
                  <a:pt x="0" y="239506"/>
                </a:lnTo>
                <a:cubicBezTo>
                  <a:pt x="0" y="116250"/>
                  <a:pt x="99919" y="16331"/>
                  <a:pt x="223175" y="16331"/>
                </a:cubicBezTo>
                <a:lnTo>
                  <a:pt x="76263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FDDEF465-601E-E044-9012-7607C471E0FC}"/>
              </a:ext>
            </a:extLst>
          </p:cNvPr>
          <p:cNvSpPr/>
          <p:nvPr/>
        </p:nvSpPr>
        <p:spPr>
          <a:xfrm>
            <a:off x="10841255" y="6162461"/>
            <a:ext cx="1198574" cy="0"/>
          </a:xfrm>
          <a:custGeom>
            <a:avLst/>
            <a:gdLst>
              <a:gd name="connsiteX0" fmla="*/ 0 w 1198574"/>
              <a:gd name="connsiteY0" fmla="*/ 0 h 0"/>
              <a:gd name="connsiteX1" fmla="*/ 1198574 w 11985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574">
                <a:moveTo>
                  <a:pt x="0" y="0"/>
                </a:moveTo>
                <a:lnTo>
                  <a:pt x="1198574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1A5EA511-7F54-CB44-B0EB-6EEB84D18FF6}"/>
              </a:ext>
            </a:extLst>
          </p:cNvPr>
          <p:cNvSpPr/>
          <p:nvPr/>
        </p:nvSpPr>
        <p:spPr>
          <a:xfrm>
            <a:off x="2244144" y="902769"/>
            <a:ext cx="9384702" cy="633914"/>
          </a:xfrm>
          <a:prstGeom prst="roundRect">
            <a:avLst>
              <a:gd name="adj" fmla="val 0"/>
            </a:avLst>
          </a:prstGeom>
          <a:solidFill>
            <a:srgbClr val="150B48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Modern GRC / ESG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8A9CD90-CB0F-7C41-B164-02C16E0D18CC}"/>
              </a:ext>
            </a:extLst>
          </p:cNvPr>
          <p:cNvSpPr/>
          <p:nvPr/>
        </p:nvSpPr>
        <p:spPr>
          <a:xfrm>
            <a:off x="2244144" y="1737942"/>
            <a:ext cx="1926515" cy="2198934"/>
          </a:xfrm>
          <a:prstGeom prst="roundRect">
            <a:avLst>
              <a:gd name="adj" fmla="val 0"/>
            </a:avLst>
          </a:prstGeom>
          <a:solidFill>
            <a:srgbClr val="0B2966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260000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9E4D9E13-797C-044C-A026-562C46119F84}"/>
              </a:ext>
            </a:extLst>
          </p:cNvPr>
          <p:cNvSpPr/>
          <p:nvPr/>
        </p:nvSpPr>
        <p:spPr>
          <a:xfrm>
            <a:off x="4730206" y="1737942"/>
            <a:ext cx="1926515" cy="2198934"/>
          </a:xfrm>
          <a:prstGeom prst="roundRect">
            <a:avLst>
              <a:gd name="adj" fmla="val 0"/>
            </a:avLst>
          </a:prstGeom>
          <a:solidFill>
            <a:srgbClr val="29527C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260000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A7664494-4969-3C41-9B6B-341C7001A469}"/>
              </a:ext>
            </a:extLst>
          </p:cNvPr>
          <p:cNvSpPr/>
          <p:nvPr/>
        </p:nvSpPr>
        <p:spPr>
          <a:xfrm>
            <a:off x="7216268" y="1737942"/>
            <a:ext cx="1926515" cy="2198934"/>
          </a:xfrm>
          <a:prstGeom prst="roundRect">
            <a:avLst>
              <a:gd name="adj" fmla="val 0"/>
            </a:avLst>
          </a:prstGeom>
          <a:solidFill>
            <a:srgbClr val="3D7DE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260000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Compliance</a:t>
            </a:r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04B661C6-0825-F34F-B657-DF978D09B203}"/>
              </a:ext>
            </a:extLst>
          </p:cNvPr>
          <p:cNvSpPr/>
          <p:nvPr/>
        </p:nvSpPr>
        <p:spPr>
          <a:xfrm>
            <a:off x="9702330" y="1737942"/>
            <a:ext cx="1926515" cy="2198934"/>
          </a:xfrm>
          <a:prstGeom prst="roundRect">
            <a:avLst>
              <a:gd name="adj" fmla="val 0"/>
            </a:avLst>
          </a:prstGeom>
          <a:solidFill>
            <a:srgbClr val="4EA5D9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1260000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Modern</a:t>
            </a: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Audit</a:t>
            </a: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B6E99988-1D79-7343-A0AE-3E10AE99BBD9}"/>
              </a:ext>
            </a:extLst>
          </p:cNvPr>
          <p:cNvSpPr/>
          <p:nvPr/>
        </p:nvSpPr>
        <p:spPr>
          <a:xfrm>
            <a:off x="2244144" y="4138134"/>
            <a:ext cx="9384702" cy="122406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u="none" strike="noStrike" cap="none">
                <a:latin typeface="Arial"/>
                <a:ea typeface="Arial"/>
                <a:cs typeface="Arial"/>
                <a:sym typeface="Arial"/>
              </a:rPr>
              <a:t>GRC Analytics</a:t>
            </a: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2800" b="1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Robotic Process Automation with 70+ Integrations</a:t>
            </a:r>
            <a:endParaRPr lang="en-US" sz="140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A8401C-98D9-E841-82CB-C804F87A085B}"/>
              </a:ext>
            </a:extLst>
          </p:cNvPr>
          <p:cNvCxnSpPr/>
          <p:nvPr/>
        </p:nvCxnSpPr>
        <p:spPr>
          <a:xfrm>
            <a:off x="2599146" y="4750164"/>
            <a:ext cx="8756725" cy="0"/>
          </a:xfrm>
          <a:prstGeom prst="line">
            <a:avLst/>
          </a:prstGeom>
          <a:noFill/>
          <a:ln w="19050" cap="sq" cmpd="sng">
            <a:solidFill>
              <a:srgbClr val="150B48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22160-9914-254A-AE18-1547D05E6DBD}"/>
              </a:ext>
            </a:extLst>
          </p:cNvPr>
          <p:cNvCxnSpPr>
            <a:cxnSpLocks/>
          </p:cNvCxnSpPr>
          <p:nvPr/>
        </p:nvCxnSpPr>
        <p:spPr>
          <a:xfrm>
            <a:off x="4298032" y="2837409"/>
            <a:ext cx="30480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F17FEC-4285-A048-821A-EBD6982A2EA3}"/>
              </a:ext>
            </a:extLst>
          </p:cNvPr>
          <p:cNvCxnSpPr>
            <a:cxnSpLocks/>
          </p:cNvCxnSpPr>
          <p:nvPr/>
        </p:nvCxnSpPr>
        <p:spPr>
          <a:xfrm>
            <a:off x="6784094" y="2837409"/>
            <a:ext cx="30480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E6EA7D-FD92-6942-9718-93515F5BF944}"/>
              </a:ext>
            </a:extLst>
          </p:cNvPr>
          <p:cNvCxnSpPr>
            <a:cxnSpLocks/>
          </p:cNvCxnSpPr>
          <p:nvPr/>
        </p:nvCxnSpPr>
        <p:spPr>
          <a:xfrm>
            <a:off x="9270156" y="2837409"/>
            <a:ext cx="304800" cy="0"/>
          </a:xfrm>
          <a:prstGeom prst="line">
            <a:avLst/>
          </a:prstGeom>
          <a:noFill/>
          <a:ln w="19050" cap="sq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481090-1715-B446-852B-C42800777C09}"/>
              </a:ext>
            </a:extLst>
          </p:cNvPr>
          <p:cNvSpPr txBox="1"/>
          <p:nvPr/>
        </p:nvSpPr>
        <p:spPr>
          <a:xfrm>
            <a:off x="275045" y="1477413"/>
            <a:ext cx="1620715" cy="2389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>
                <a:latin typeface="Arial"/>
                <a:cs typeface="Arial"/>
              </a:rPr>
              <a:t>Board and C-Suite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61DB9-3AFA-6843-8D81-36462DC60509}"/>
              </a:ext>
            </a:extLst>
          </p:cNvPr>
          <p:cNvSpPr txBox="1"/>
          <p:nvPr/>
        </p:nvSpPr>
        <p:spPr>
          <a:xfrm>
            <a:off x="275045" y="3148501"/>
            <a:ext cx="1620715" cy="2389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>
                <a:latin typeface="Arial"/>
                <a:cs typeface="Arial"/>
              </a:rPr>
              <a:t>Integrated Workflow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10B6D-8AC0-1549-85AC-8EF5965E0B85}"/>
              </a:ext>
            </a:extLst>
          </p:cNvPr>
          <p:cNvSpPr txBox="1"/>
          <p:nvPr/>
        </p:nvSpPr>
        <p:spPr>
          <a:xfrm>
            <a:off x="275045" y="4957093"/>
            <a:ext cx="1620715" cy="4051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>
                <a:latin typeface="Arial"/>
                <a:cs typeface="Arial"/>
              </a:rPr>
              <a:t>Secure Communication and Collaboration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1FE484-20BF-E949-8679-1368B9A0ACDE}"/>
              </a:ext>
            </a:extLst>
          </p:cNvPr>
          <p:cNvSpPr/>
          <p:nvPr/>
        </p:nvSpPr>
        <p:spPr>
          <a:xfrm>
            <a:off x="823008" y="4352797"/>
            <a:ext cx="524786" cy="524786"/>
          </a:xfrm>
          <a:prstGeom prst="ellipse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BF0B4C-4AF7-C54A-B5C8-5A32776BAA2D}"/>
              </a:ext>
            </a:extLst>
          </p:cNvPr>
          <p:cNvSpPr/>
          <p:nvPr/>
        </p:nvSpPr>
        <p:spPr>
          <a:xfrm>
            <a:off x="823008" y="2544205"/>
            <a:ext cx="524786" cy="524786"/>
          </a:xfrm>
          <a:prstGeom prst="ellipse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5C24BC-1FCA-E142-A09A-48B4BE6CFEDF}"/>
              </a:ext>
            </a:extLst>
          </p:cNvPr>
          <p:cNvSpPr/>
          <p:nvPr/>
        </p:nvSpPr>
        <p:spPr>
          <a:xfrm>
            <a:off x="798515" y="863647"/>
            <a:ext cx="524786" cy="524786"/>
          </a:xfrm>
          <a:prstGeom prst="ellipse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raphic 35">
            <a:extLst>
              <a:ext uri="{FF2B5EF4-FFF2-40B4-BE49-F238E27FC236}">
                <a16:creationId xmlns:a16="http://schemas.microsoft.com/office/drawing/2014/main" id="{E505C7DA-9D45-C540-A56B-82A7D00786AD}"/>
              </a:ext>
            </a:extLst>
          </p:cNvPr>
          <p:cNvGrpSpPr/>
          <p:nvPr/>
        </p:nvGrpSpPr>
        <p:grpSpPr>
          <a:xfrm>
            <a:off x="977652" y="2659668"/>
            <a:ext cx="215498" cy="293861"/>
            <a:chOff x="677876" y="4037937"/>
            <a:chExt cx="424338" cy="578643"/>
          </a:xfrm>
        </p:grpSpPr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3DB5BFDB-B428-9549-BF09-BAF97628967D}"/>
                </a:ext>
              </a:extLst>
            </p:cNvPr>
            <p:cNvSpPr/>
            <p:nvPr/>
          </p:nvSpPr>
          <p:spPr>
            <a:xfrm>
              <a:off x="677876" y="4037937"/>
              <a:ext cx="424338" cy="578643"/>
            </a:xfrm>
            <a:custGeom>
              <a:avLst/>
              <a:gdLst>
                <a:gd name="connsiteX0" fmla="*/ 424339 w 424338"/>
                <a:gd name="connsiteY0" fmla="*/ 156105 h 578643"/>
                <a:gd name="connsiteX1" fmla="*/ 424339 w 424338"/>
                <a:gd name="connsiteY1" fmla="*/ 578644 h 578643"/>
                <a:gd name="connsiteX2" fmla="*/ 0 w 424338"/>
                <a:gd name="connsiteY2" fmla="*/ 578644 h 578643"/>
                <a:gd name="connsiteX3" fmla="*/ 0 w 424338"/>
                <a:gd name="connsiteY3" fmla="*/ 0 h 578643"/>
                <a:gd name="connsiteX4" fmla="*/ 268812 w 424338"/>
                <a:gd name="connsiteY4" fmla="*/ 0 h 578643"/>
                <a:gd name="connsiteX5" fmla="*/ 424339 w 424338"/>
                <a:gd name="connsiteY5" fmla="*/ 156105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338" h="578643">
                  <a:moveTo>
                    <a:pt x="424339" y="156105"/>
                  </a:moveTo>
                  <a:lnTo>
                    <a:pt x="424339" y="578644"/>
                  </a:lnTo>
                  <a:lnTo>
                    <a:pt x="0" y="578644"/>
                  </a:lnTo>
                  <a:lnTo>
                    <a:pt x="0" y="0"/>
                  </a:lnTo>
                  <a:lnTo>
                    <a:pt x="268812" y="0"/>
                  </a:lnTo>
                  <a:lnTo>
                    <a:pt x="424339" y="156105"/>
                  </a:lnTo>
                  <a:close/>
                </a:path>
              </a:pathLst>
            </a:custGeom>
            <a:noFill/>
            <a:ln w="9525" cap="flat">
              <a:solidFill>
                <a:srgbClr val="921A1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5A453E87-6683-9545-9562-F6AC238B6C47}"/>
                </a:ext>
              </a:extLst>
            </p:cNvPr>
            <p:cNvSpPr/>
            <p:nvPr/>
          </p:nvSpPr>
          <p:spPr>
            <a:xfrm>
              <a:off x="947910" y="4037937"/>
              <a:ext cx="147875" cy="154305"/>
            </a:xfrm>
            <a:custGeom>
              <a:avLst/>
              <a:gdLst>
                <a:gd name="connsiteX0" fmla="*/ 147876 w 147875"/>
                <a:gd name="connsiteY0" fmla="*/ 154305 h 154305"/>
                <a:gd name="connsiteX1" fmla="*/ 0 w 147875"/>
                <a:gd name="connsiteY1" fmla="*/ 154305 h 154305"/>
                <a:gd name="connsiteX2" fmla="*/ 0 w 147875"/>
                <a:gd name="connsiteY2" fmla="*/ 0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875" h="154305">
                  <a:moveTo>
                    <a:pt x="147876" y="154305"/>
                  </a:moveTo>
                  <a:lnTo>
                    <a:pt x="0" y="15430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921A1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AC89CC30-A7E0-3B4E-BC3A-FF66EA653AFF}"/>
                </a:ext>
              </a:extLst>
            </p:cNvPr>
            <p:cNvSpPr/>
            <p:nvPr/>
          </p:nvSpPr>
          <p:spPr>
            <a:xfrm>
              <a:off x="800034" y="4298520"/>
              <a:ext cx="173593" cy="229528"/>
            </a:xfrm>
            <a:custGeom>
              <a:avLst/>
              <a:gdLst>
                <a:gd name="connsiteX0" fmla="*/ 86797 w 173593"/>
                <a:gd name="connsiteY0" fmla="*/ 0 h 229528"/>
                <a:gd name="connsiteX1" fmla="*/ 0 w 173593"/>
                <a:gd name="connsiteY1" fmla="*/ 47899 h 229528"/>
                <a:gd name="connsiteX2" fmla="*/ 0 w 173593"/>
                <a:gd name="connsiteY2" fmla="*/ 110328 h 229528"/>
                <a:gd name="connsiteX3" fmla="*/ 73745 w 173593"/>
                <a:gd name="connsiteY3" fmla="*/ 223807 h 229528"/>
                <a:gd name="connsiteX4" fmla="*/ 86604 w 173593"/>
                <a:gd name="connsiteY4" fmla="*/ 229529 h 229528"/>
                <a:gd name="connsiteX5" fmla="*/ 99463 w 173593"/>
                <a:gd name="connsiteY5" fmla="*/ 223807 h 229528"/>
                <a:gd name="connsiteX6" fmla="*/ 173593 w 173593"/>
                <a:gd name="connsiteY6" fmla="*/ 110328 h 229528"/>
                <a:gd name="connsiteX7" fmla="*/ 173593 w 173593"/>
                <a:gd name="connsiteY7" fmla="*/ 47899 h 229528"/>
                <a:gd name="connsiteX8" fmla="*/ 131802 w 173593"/>
                <a:gd name="connsiteY8" fmla="*/ 99205 h 229528"/>
                <a:gd name="connsiteX9" fmla="*/ 74709 w 173593"/>
                <a:gd name="connsiteY9" fmla="*/ 147168 h 229528"/>
                <a:gd name="connsiteX10" fmla="*/ 47385 w 173593"/>
                <a:gd name="connsiteY10" fmla="*/ 115022 h 229528"/>
                <a:gd name="connsiteX11" fmla="*/ 56257 w 173593"/>
                <a:gd name="connsiteY11" fmla="*/ 107371 h 229528"/>
                <a:gd name="connsiteX12" fmla="*/ 56257 w 173593"/>
                <a:gd name="connsiteY12" fmla="*/ 107756 h 229528"/>
                <a:gd name="connsiteX13" fmla="*/ 75545 w 173593"/>
                <a:gd name="connsiteY13" fmla="*/ 130452 h 229528"/>
                <a:gd name="connsiteX14" fmla="*/ 124537 w 173593"/>
                <a:gd name="connsiteY14" fmla="*/ 89947 h 229528"/>
                <a:gd name="connsiteX15" fmla="*/ 132059 w 173593"/>
                <a:gd name="connsiteY15" fmla="*/ 98884 h 2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3593" h="229528">
                  <a:moveTo>
                    <a:pt x="86797" y="0"/>
                  </a:moveTo>
                  <a:lnTo>
                    <a:pt x="0" y="47899"/>
                  </a:lnTo>
                  <a:lnTo>
                    <a:pt x="0" y="110328"/>
                  </a:lnTo>
                  <a:cubicBezTo>
                    <a:pt x="-58" y="159420"/>
                    <a:pt x="28862" y="203921"/>
                    <a:pt x="73745" y="223807"/>
                  </a:cubicBezTo>
                  <a:lnTo>
                    <a:pt x="86604" y="229529"/>
                  </a:lnTo>
                  <a:lnTo>
                    <a:pt x="99463" y="223807"/>
                  </a:lnTo>
                  <a:cubicBezTo>
                    <a:pt x="144485" y="204023"/>
                    <a:pt x="173567" y="159506"/>
                    <a:pt x="173593" y="110328"/>
                  </a:cubicBezTo>
                  <a:lnTo>
                    <a:pt x="173593" y="47899"/>
                  </a:lnTo>
                  <a:close/>
                  <a:moveTo>
                    <a:pt x="131802" y="99205"/>
                  </a:moveTo>
                  <a:lnTo>
                    <a:pt x="74709" y="147168"/>
                  </a:lnTo>
                  <a:lnTo>
                    <a:pt x="47385" y="115022"/>
                  </a:lnTo>
                  <a:lnTo>
                    <a:pt x="56257" y="107371"/>
                  </a:lnTo>
                  <a:lnTo>
                    <a:pt x="56257" y="107756"/>
                  </a:lnTo>
                  <a:lnTo>
                    <a:pt x="75545" y="130452"/>
                  </a:lnTo>
                  <a:lnTo>
                    <a:pt x="124537" y="89947"/>
                  </a:lnTo>
                  <a:lnTo>
                    <a:pt x="132059" y="98884"/>
                  </a:lnTo>
                  <a:close/>
                </a:path>
              </a:pathLst>
            </a:custGeom>
            <a:solidFill>
              <a:srgbClr val="D3222A"/>
            </a:solidFill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2517B59A-BA7B-9944-AB87-063F15EF51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515" y="863647"/>
            <a:ext cx="524786" cy="52478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48A076C-177F-684B-A38A-E5897D2CD3C7}"/>
              </a:ext>
            </a:extLst>
          </p:cNvPr>
          <p:cNvSpPr/>
          <p:nvPr/>
        </p:nvSpPr>
        <p:spPr>
          <a:xfrm>
            <a:off x="938471" y="4468260"/>
            <a:ext cx="293861" cy="293861"/>
          </a:xfrm>
          <a:prstGeom prst="ellipse">
            <a:avLst/>
          </a:prstGeom>
          <a:noFill/>
          <a:ln w="9525" cap="flat" cmpd="sng">
            <a:solidFill>
              <a:srgbClr val="5F0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FC88B0-D73A-6042-B818-57556EF7432C}"/>
              </a:ext>
            </a:extLst>
          </p:cNvPr>
          <p:cNvGrpSpPr/>
          <p:nvPr/>
        </p:nvGrpSpPr>
        <p:grpSpPr>
          <a:xfrm>
            <a:off x="904208" y="4458675"/>
            <a:ext cx="362387" cy="351290"/>
            <a:chOff x="1046144" y="4685094"/>
            <a:chExt cx="362387" cy="35129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88F2C1-230C-BF42-B51A-3722A61E6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2377" y="4685095"/>
              <a:ext cx="156154" cy="145121"/>
            </a:xfrm>
            <a:prstGeom prst="straightConnector1">
              <a:avLst/>
            </a:prstGeom>
            <a:noFill/>
            <a:ln w="9525" cap="sq" cmpd="sng">
              <a:solidFill>
                <a:srgbClr val="D3222A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68E8BA2-E25C-9642-84F1-54EFA54D1679}"/>
                </a:ext>
              </a:extLst>
            </p:cNvPr>
            <p:cNvCxnSpPr>
              <a:cxnSpLocks/>
            </p:cNvCxnSpPr>
            <p:nvPr/>
          </p:nvCxnSpPr>
          <p:spPr>
            <a:xfrm>
              <a:off x="1046144" y="4685094"/>
              <a:ext cx="156154" cy="145121"/>
            </a:xfrm>
            <a:prstGeom prst="straightConnector1">
              <a:avLst/>
            </a:prstGeom>
            <a:noFill/>
            <a:ln w="9525" cap="sq" cmpd="sng">
              <a:solidFill>
                <a:srgbClr val="D3222A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98B26C3-2F62-E54B-8ECE-B05ED69A3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27822" y="4856384"/>
              <a:ext cx="0" cy="180000"/>
            </a:xfrm>
            <a:prstGeom prst="straightConnector1">
              <a:avLst/>
            </a:prstGeom>
            <a:noFill/>
            <a:ln w="9525" cap="sq" cmpd="sng">
              <a:solidFill>
                <a:srgbClr val="D3222A"/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pic>
        <p:nvPicPr>
          <p:cNvPr id="30" name="Picture 2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10EBE83-DF1E-9541-A61E-BA4BF93BC7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9" b="9884"/>
          <a:stretch/>
        </p:blipFill>
        <p:spPr>
          <a:xfrm>
            <a:off x="2452849" y="2621629"/>
            <a:ext cx="1717809" cy="1315247"/>
          </a:xfrm>
          <a:prstGeom prst="snipRoundRect">
            <a:avLst>
              <a:gd name="adj1" fmla="val 6665"/>
              <a:gd name="adj2" fmla="val 0"/>
            </a:avLst>
          </a:prstGeom>
        </p:spPr>
      </p:pic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392E54-EA39-0048-95D8-4EE2DBB5F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9" b="9884"/>
          <a:stretch/>
        </p:blipFill>
        <p:spPr>
          <a:xfrm>
            <a:off x="9911256" y="2621629"/>
            <a:ext cx="1714316" cy="1315247"/>
          </a:xfrm>
          <a:prstGeom prst="snipRoundRect">
            <a:avLst>
              <a:gd name="adj1" fmla="val 3620"/>
              <a:gd name="adj2" fmla="val 0"/>
            </a:avLst>
          </a:prstGeom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3F1212-53FE-DD49-AB25-11A778C4F9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6" b="9884"/>
          <a:stretch/>
        </p:blipFill>
        <p:spPr>
          <a:xfrm>
            <a:off x="7425121" y="2621629"/>
            <a:ext cx="1717661" cy="1315247"/>
          </a:xfrm>
          <a:prstGeom prst="snipRoundRect">
            <a:avLst>
              <a:gd name="adj1" fmla="val 5360"/>
              <a:gd name="adj2" fmla="val 0"/>
            </a:avLst>
          </a:prstGeom>
        </p:spPr>
      </p:pic>
      <p:pic>
        <p:nvPicPr>
          <p:cNvPr id="33" name="Picture 3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9FB67BA7-90BF-7348-B891-B1F7C57224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2" b="9884"/>
          <a:stretch/>
        </p:blipFill>
        <p:spPr>
          <a:xfrm>
            <a:off x="4938985" y="2621629"/>
            <a:ext cx="1717735" cy="1315247"/>
          </a:xfrm>
          <a:prstGeom prst="snipRoundRect">
            <a:avLst>
              <a:gd name="adj1" fmla="val 579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737124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E594F92-FE83-3D44-A33D-6C57374A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26" y="94836"/>
            <a:ext cx="6526106" cy="6118225"/>
          </a:xfrm>
          <a:prstGeom prst="rect">
            <a:avLst/>
          </a:prstGeom>
          <a:solidFill>
            <a:srgbClr val="FFFFFF"/>
          </a:solidFill>
          <a:ex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7E6B70-DC04-AB46-B98C-3CAC2D1AFE12}"/>
              </a:ext>
            </a:extLst>
          </p:cNvPr>
          <p:cNvGrpSpPr/>
          <p:nvPr/>
        </p:nvGrpSpPr>
        <p:grpSpPr>
          <a:xfrm>
            <a:off x="7724664" y="900361"/>
            <a:ext cx="3561645" cy="4860556"/>
            <a:chOff x="8316846" y="919325"/>
            <a:chExt cx="3424947" cy="46740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AE44DC-57D9-C34F-B73E-633A3396A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77401" y="955023"/>
              <a:ext cx="1272956" cy="669329"/>
            </a:xfrm>
            <a:prstGeom prst="rect">
              <a:avLst/>
            </a:prstGeom>
          </p:spPr>
        </p:pic>
        <p:pic>
          <p:nvPicPr>
            <p:cNvPr id="10" name="Picture 2" descr="HighBond APIs">
              <a:extLst>
                <a:ext uri="{FF2B5EF4-FFF2-40B4-BE49-F238E27FC236}">
                  <a16:creationId xmlns:a16="http://schemas.microsoft.com/office/drawing/2014/main" id="{030B570A-6764-5545-9A63-68441EB77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917" y="2038087"/>
              <a:ext cx="2003648" cy="56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8467CAEA-97EA-834C-B206-CADE6BEA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898" y="4392967"/>
              <a:ext cx="593008" cy="243133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6D9A5E4A-E846-524D-8FEA-542F9E952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1898" y="4031950"/>
              <a:ext cx="897184" cy="232603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0070DC-22AE-8A4B-8CD1-89BCE826E919}"/>
                </a:ext>
              </a:extLst>
            </p:cNvPr>
            <p:cNvGrpSpPr/>
            <p:nvPr/>
          </p:nvGrpSpPr>
          <p:grpSpPr>
            <a:xfrm>
              <a:off x="10230493" y="3526315"/>
              <a:ext cx="1219422" cy="397951"/>
              <a:chOff x="8220982" y="4867649"/>
              <a:chExt cx="1518626" cy="495597"/>
            </a:xfrm>
          </p:grpSpPr>
          <p:pic>
            <p:nvPicPr>
              <p:cNvPr id="15" name="Picture 2" descr="Steele Announces Acquisition of Osprey Compliance Software Delivering the  Industry's Most Comprehensive Risk Management Solution | Business Wire">
                <a:extLst>
                  <a:ext uri="{FF2B5EF4-FFF2-40B4-BE49-F238E27FC236}">
                    <a16:creationId xmlns:a16="http://schemas.microsoft.com/office/drawing/2014/main" id="{29235E4B-6C0F-DE45-BC64-DF78E5939F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6326" y="4867649"/>
                <a:ext cx="673372" cy="350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7C14C667-12CC-4A4A-A058-A5FA1E13F4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31" t="45012" r="22968" b="44133"/>
              <a:stretch/>
            </p:blipFill>
            <p:spPr>
              <a:xfrm>
                <a:off x="8220982" y="5209194"/>
                <a:ext cx="1518626" cy="154052"/>
              </a:xfrm>
              <a:prstGeom prst="rect">
                <a:avLst/>
              </a:prstGeom>
            </p:spPr>
          </p:pic>
        </p:grpSp>
        <p:pic>
          <p:nvPicPr>
            <p:cNvPr id="17" name="Picture 1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D82F9A7-AFB0-3A45-8543-0611FF1D6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546" y="4851698"/>
              <a:ext cx="865019" cy="29735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CB211F0-D9A2-E54C-B57A-9DD606E74804}"/>
                </a:ext>
              </a:extLst>
            </p:cNvPr>
            <p:cNvGrpSpPr/>
            <p:nvPr/>
          </p:nvGrpSpPr>
          <p:grpSpPr>
            <a:xfrm>
              <a:off x="8683112" y="4290415"/>
              <a:ext cx="1010079" cy="420178"/>
              <a:chOff x="8507708" y="3337376"/>
              <a:chExt cx="1107763" cy="460813"/>
            </a:xfrm>
          </p:grpSpPr>
          <p:pic>
            <p:nvPicPr>
              <p:cNvPr id="19" name="Picture 2" descr="Steele Announces Acquisition of Osprey Compliance Software Delivering the  Industry's Most Comprehensive Risk Management Solution | Business Wire">
                <a:extLst>
                  <a:ext uri="{FF2B5EF4-FFF2-40B4-BE49-F238E27FC236}">
                    <a16:creationId xmlns:a16="http://schemas.microsoft.com/office/drawing/2014/main" id="{26386C76-DA28-084E-B9AE-420317245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7708" y="3337376"/>
                <a:ext cx="593008" cy="30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211869B3-63CB-EC44-901F-79640FA58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67" t="41833" r="24834" b="42000"/>
              <a:stretch/>
            </p:blipFill>
            <p:spPr>
              <a:xfrm>
                <a:off x="8507708" y="3620874"/>
                <a:ext cx="1107763" cy="177315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61DFC9-C37E-1940-AC4F-4CCF69E02246}"/>
                </a:ext>
              </a:extLst>
            </p:cNvPr>
            <p:cNvGrpSpPr/>
            <p:nvPr/>
          </p:nvGrpSpPr>
          <p:grpSpPr>
            <a:xfrm>
              <a:off x="8700988" y="3775916"/>
              <a:ext cx="1149146" cy="420178"/>
              <a:chOff x="9797246" y="3337376"/>
              <a:chExt cx="1272956" cy="465448"/>
            </a:xfrm>
          </p:grpSpPr>
          <p:pic>
            <p:nvPicPr>
              <p:cNvPr id="22" name="Picture 2" descr="Steele Announces Acquisition of Osprey Compliance Software Delivering the  Industry's Most Comprehensive Risk Management Solution | Business Wire">
                <a:extLst>
                  <a:ext uri="{FF2B5EF4-FFF2-40B4-BE49-F238E27FC236}">
                    <a16:creationId xmlns:a16="http://schemas.microsoft.com/office/drawing/2014/main" id="{54F734BB-9B3F-C44F-B2D1-F2E60A4125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9971" y="3337376"/>
                <a:ext cx="593008" cy="30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10FA0C51-BB4A-7A48-A240-C812D04E0E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51" t="42166" r="25499" b="43326"/>
              <a:stretch/>
            </p:blipFill>
            <p:spPr>
              <a:xfrm>
                <a:off x="9797246" y="3620874"/>
                <a:ext cx="1272956" cy="181950"/>
              </a:xfrm>
              <a:prstGeom prst="rect">
                <a:avLst/>
              </a:prstGeom>
            </p:spPr>
          </p:pic>
        </p:grpSp>
        <p:pic>
          <p:nvPicPr>
            <p:cNvPr id="24" name="Picture 4" descr="Diligent Entities Employees, Location, Careers | LinkedIn">
              <a:extLst>
                <a:ext uri="{FF2B5EF4-FFF2-40B4-BE49-F238E27FC236}">
                  <a16:creationId xmlns:a16="http://schemas.microsoft.com/office/drawing/2014/main" id="{C0638073-9E19-7843-8871-DBEE7A2400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55" b="31827"/>
            <a:stretch/>
          </p:blipFill>
          <p:spPr bwMode="auto">
            <a:xfrm>
              <a:off x="8645463" y="3359647"/>
              <a:ext cx="905102" cy="336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A3B730-6339-1F4C-A3B0-572506C0DAF1}"/>
                </a:ext>
              </a:extLst>
            </p:cNvPr>
            <p:cNvSpPr/>
            <p:nvPr/>
          </p:nvSpPr>
          <p:spPr>
            <a:xfrm>
              <a:off x="8516519" y="919325"/>
              <a:ext cx="2994720" cy="788022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6DA7C8-61C8-6B40-AF7E-9CCE2279F9DE}"/>
                </a:ext>
              </a:extLst>
            </p:cNvPr>
            <p:cNvSpPr/>
            <p:nvPr/>
          </p:nvSpPr>
          <p:spPr>
            <a:xfrm>
              <a:off x="8516519" y="1952661"/>
              <a:ext cx="2994720" cy="771717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A1AD98-4BBB-4243-AE3E-554C7C5135D3}"/>
                </a:ext>
              </a:extLst>
            </p:cNvPr>
            <p:cNvSpPr/>
            <p:nvPr/>
          </p:nvSpPr>
          <p:spPr>
            <a:xfrm>
              <a:off x="8516519" y="3153949"/>
              <a:ext cx="1518004" cy="2139863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D2B43B-5B4A-7A4B-9641-AC17673A5411}"/>
                </a:ext>
              </a:extLst>
            </p:cNvPr>
            <p:cNvSpPr/>
            <p:nvPr/>
          </p:nvSpPr>
          <p:spPr>
            <a:xfrm>
              <a:off x="10166271" y="3153949"/>
              <a:ext cx="1374905" cy="2139863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FA31CCB-C615-384A-92C9-A9B4F4EA95D9}"/>
                </a:ext>
              </a:extLst>
            </p:cNvPr>
            <p:cNvCxnSpPr>
              <a:cxnSpLocks/>
            </p:cNvCxnSpPr>
            <p:nvPr/>
          </p:nvCxnSpPr>
          <p:spPr>
            <a:xfrm>
              <a:off x="10013879" y="1541115"/>
              <a:ext cx="0" cy="629108"/>
            </a:xfrm>
            <a:prstGeom prst="straightConnector1">
              <a:avLst/>
            </a:prstGeom>
            <a:ln w="190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B90D6EB-ADBE-3A40-A189-6F4D2A4B0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5122" y="2572269"/>
              <a:ext cx="393190" cy="816068"/>
            </a:xfrm>
            <a:prstGeom prst="straightConnector1">
              <a:avLst/>
            </a:prstGeom>
            <a:ln w="190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A23285-FA86-8E4B-8107-66455DB57153}"/>
                </a:ext>
              </a:extLst>
            </p:cNvPr>
            <p:cNvCxnSpPr>
              <a:cxnSpLocks/>
            </p:cNvCxnSpPr>
            <p:nvPr/>
          </p:nvCxnSpPr>
          <p:spPr>
            <a:xfrm>
              <a:off x="10163467" y="2580139"/>
              <a:ext cx="414935" cy="808198"/>
            </a:xfrm>
            <a:prstGeom prst="straightConnector1">
              <a:avLst/>
            </a:prstGeom>
            <a:ln w="19050"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7B1739-62A6-884E-9BB1-9C6CE76B1533}"/>
                </a:ext>
              </a:extLst>
            </p:cNvPr>
            <p:cNvSpPr txBox="1"/>
            <p:nvPr/>
          </p:nvSpPr>
          <p:spPr bwMode="auto">
            <a:xfrm>
              <a:off x="8316846" y="1728294"/>
              <a:ext cx="137217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dirty="0">
                  <a:solidFill>
                    <a:schemeClr val="accent4"/>
                  </a:solidFill>
                  <a:uFill>
                    <a:solidFill>
                      <a:schemeClr val="tx1"/>
                    </a:solidFill>
                  </a:uFill>
                  <a:latin typeface="+mn-lt"/>
                </a:rPr>
                <a:t>Board Governance/Publishing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1920EA-0F92-4E43-B5E7-4D1C8D35F817}"/>
                </a:ext>
              </a:extLst>
            </p:cNvPr>
            <p:cNvSpPr txBox="1"/>
            <p:nvPr/>
          </p:nvSpPr>
          <p:spPr bwMode="auto">
            <a:xfrm>
              <a:off x="10664378" y="2751756"/>
              <a:ext cx="107741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dirty="0">
                  <a:solidFill>
                    <a:schemeClr val="accent4"/>
                  </a:solidFill>
                  <a:uFill>
                    <a:solidFill>
                      <a:schemeClr val="tx1"/>
                    </a:solidFill>
                  </a:uFill>
                  <a:latin typeface="+mn-lt"/>
                </a:rPr>
                <a:t>Core GRC Platform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8E00F9-9262-AD43-B7E7-E490E742EDD0}"/>
                </a:ext>
              </a:extLst>
            </p:cNvPr>
            <p:cNvSpPr txBox="1"/>
            <p:nvPr/>
          </p:nvSpPr>
          <p:spPr bwMode="auto">
            <a:xfrm>
              <a:off x="8507989" y="5347110"/>
              <a:ext cx="1427679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dirty="0">
                  <a:solidFill>
                    <a:schemeClr val="accent4"/>
                  </a:solidFill>
                  <a:uFill>
                    <a:solidFill>
                      <a:schemeClr val="tx1"/>
                    </a:solidFill>
                  </a:uFill>
                  <a:latin typeface="+mn-lt"/>
                </a:rPr>
                <a:t>Integrated Solutions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743363-9F0F-384F-B4C7-995A686C20F7}"/>
                </a:ext>
              </a:extLst>
            </p:cNvPr>
            <p:cNvSpPr txBox="1"/>
            <p:nvPr/>
          </p:nvSpPr>
          <p:spPr bwMode="auto">
            <a:xfrm>
              <a:off x="10177725" y="5347109"/>
              <a:ext cx="142767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800" dirty="0">
                  <a:solidFill>
                    <a:schemeClr val="accent4"/>
                  </a:solidFill>
                  <a:uFill>
                    <a:solidFill>
                      <a:schemeClr val="tx1"/>
                    </a:solidFill>
                  </a:uFill>
                  <a:latin typeface="+mn-lt"/>
                </a:rPr>
                <a:t>Integrated Information &amp; Intelligence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4893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1735038-E7F0-400C-AF05-1D89AE156E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1735038-E7F0-400C-AF05-1D89AE156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D0F00C-6CAB-4821-8A1D-3ED19BEA6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&gt;700,000 of the world’s most prominent business leaders live in </a:t>
            </a:r>
            <a:r>
              <a:rPr lang="en-US" dirty="0" err="1"/>
              <a:t>Diligent’s</a:t>
            </a:r>
            <a:r>
              <a:rPr lang="en-US" dirty="0"/>
              <a:t> applications… the best venue to share critical information.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77566-330F-40AE-AAEB-AE8467B1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The most critical information, the most powerful leaders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6E27397-523F-4317-8336-B6BDBAF43A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3" y="1898414"/>
            <a:ext cx="5303520" cy="4077398"/>
          </a:xfrm>
          <a:prstGeom prst="rect">
            <a:avLst/>
          </a:prstGeom>
        </p:spPr>
      </p:pic>
      <p:pic>
        <p:nvPicPr>
          <p:cNvPr id="7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AC011B7-E4DE-40EB-B1DC-BE5F861BB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9" y="1895128"/>
            <a:ext cx="5303520" cy="40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56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E24A5-F55F-A04A-A40E-E9E134FB5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for a few examples.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60E61D-326A-0744-860E-D9B45ABB0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08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A708ED-32EC-4D41-B345-D85E6FBC8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8498" y="4102010"/>
            <a:ext cx="2049392" cy="11152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2A4DAC-39A0-4049-9209-DDAE609B6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03" y="1293881"/>
            <a:ext cx="3806409" cy="50390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759CC0-37E4-FF46-8329-D46EC012D76B}"/>
              </a:ext>
            </a:extLst>
          </p:cNvPr>
          <p:cNvSpPr/>
          <p:nvPr/>
        </p:nvSpPr>
        <p:spPr>
          <a:xfrm>
            <a:off x="4930202" y="1720840"/>
            <a:ext cx="4831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dirty="0">
                <a:solidFill>
                  <a:srgbClr val="2E143D"/>
                </a:solidFill>
                <a:latin typeface="IBM Plex Sans"/>
              </a:rPr>
              <a:t>The Forrester Wave™: Governance, Risk, and Compliance Platforms, Q1 2020</a:t>
            </a:r>
            <a:br>
              <a:rPr lang="en-US" b="1" i="1" dirty="0">
                <a:solidFill>
                  <a:srgbClr val="2E143D"/>
                </a:solidFill>
                <a:latin typeface="IBM Plex Sans"/>
              </a:rPr>
            </a:br>
            <a:endParaRPr lang="en-US" b="1" i="1" dirty="0">
              <a:solidFill>
                <a:srgbClr val="2E143D"/>
              </a:solidFill>
              <a:latin typeface="IBM Plex Sans"/>
            </a:endParaRPr>
          </a:p>
          <a:p>
            <a:pPr fontAlgn="base"/>
            <a:r>
              <a:rPr lang="en-US" dirty="0">
                <a:solidFill>
                  <a:srgbClr val="2E143D"/>
                </a:solidFill>
                <a:latin typeface="IBM Plex Sans"/>
              </a:rPr>
              <a:t>Diligent named as </a:t>
            </a:r>
            <a:r>
              <a:rPr lang="en-US" b="1" dirty="0">
                <a:solidFill>
                  <a:srgbClr val="2E143D"/>
                </a:solidFill>
                <a:latin typeface="IBM Plex Sans"/>
              </a:rPr>
              <a:t>A LEADER</a:t>
            </a:r>
            <a:r>
              <a:rPr lang="en-US" dirty="0">
                <a:solidFill>
                  <a:srgbClr val="2E143D"/>
                </a:solidFill>
                <a:latin typeface="IBM Plex Sans"/>
              </a:rPr>
              <a:t> in The Forrester Wave™ Governance, Risk, And Compliance Platforms, Q1 2020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8D90F-C401-6147-8050-EB468832C5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808" y="4001992"/>
            <a:ext cx="1516436" cy="13850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6CF229-89D5-6246-9977-CF611BB7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Diligent – The Global Leader in GRC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366D68-8316-7948-85DA-EBED565C48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202" y="4014562"/>
            <a:ext cx="1422591" cy="1359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4AE86-0AB9-1140-ADBF-93960CF9F7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401" y="3967120"/>
            <a:ext cx="1673599" cy="1509643"/>
          </a:xfrm>
          <a:prstGeom prst="rect">
            <a:avLst/>
          </a:prstGeom>
        </p:spPr>
      </p:pic>
      <p:sp>
        <p:nvSpPr>
          <p:cNvPr id="20" name="Teardrop 19">
            <a:extLst>
              <a:ext uri="{FF2B5EF4-FFF2-40B4-BE49-F238E27FC236}">
                <a16:creationId xmlns:a16="http://schemas.microsoft.com/office/drawing/2014/main" id="{7AA48AB9-7B90-7C4E-B426-C26E6ECAF2EF}"/>
              </a:ext>
            </a:extLst>
          </p:cNvPr>
          <p:cNvSpPr/>
          <p:nvPr/>
        </p:nvSpPr>
        <p:spPr>
          <a:xfrm rot="11759973">
            <a:off x="4368245" y="2316869"/>
            <a:ext cx="370134" cy="370134"/>
          </a:xfrm>
          <a:prstGeom prst="teardrop">
            <a:avLst/>
          </a:prstGeom>
          <a:solidFill>
            <a:srgbClr val="AF2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Gill San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40ECB9-C0C1-DD4E-882D-4DCDF6D9FED8}"/>
              </a:ext>
            </a:extLst>
          </p:cNvPr>
          <p:cNvSpPr/>
          <p:nvPr/>
        </p:nvSpPr>
        <p:spPr>
          <a:xfrm>
            <a:off x="4113240" y="2628877"/>
            <a:ext cx="152343" cy="147338"/>
          </a:xfrm>
          <a:prstGeom prst="ellipse">
            <a:avLst/>
          </a:prstGeom>
          <a:solidFill>
            <a:srgbClr val="AF292E"/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lvl="0" indent="0" defTabSz="16510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AC00"/>
              </a:solidFill>
              <a:effectLst/>
              <a:uLnTx/>
              <a:uFillTx/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pic>
        <p:nvPicPr>
          <p:cNvPr id="22" name="Picture 15" descr="Webinar Action Packs Diligent Webinar Series | Governance in the Digital Age">
            <a:extLst>
              <a:ext uri="{FF2B5EF4-FFF2-40B4-BE49-F238E27FC236}">
                <a16:creationId xmlns:a16="http://schemas.microsoft.com/office/drawing/2014/main" id="{F2278FF1-B56F-6E44-94A3-DC99C34C4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14" b="-16217"/>
          <a:stretch/>
        </p:blipFill>
        <p:spPr bwMode="auto">
          <a:xfrm>
            <a:off x="4467556" y="2399970"/>
            <a:ext cx="212458" cy="2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_Diligent">
  <a:themeElements>
    <a:clrScheme name="Diligent 070121">
      <a:dk1>
        <a:srgbClr val="000000"/>
      </a:dk1>
      <a:lt1>
        <a:sysClr val="window" lastClr="FFFFFF"/>
      </a:lt1>
      <a:dk2>
        <a:srgbClr val="EE312E"/>
      </a:dk2>
      <a:lt2>
        <a:srgbClr val="150B48"/>
      </a:lt2>
      <a:accent1>
        <a:srgbClr val="150B48"/>
      </a:accent1>
      <a:accent2>
        <a:srgbClr val="247EE7"/>
      </a:accent2>
      <a:accent3>
        <a:srgbClr val="22A7DD"/>
      </a:accent3>
      <a:accent4>
        <a:srgbClr val="1A5280"/>
      </a:accent4>
      <a:accent5>
        <a:srgbClr val="A0A2A5"/>
      </a:accent5>
      <a:accent6>
        <a:srgbClr val="E0EAEF"/>
      </a:accent6>
      <a:hlink>
        <a:srgbClr val="22A7DD"/>
      </a:hlink>
      <a:folHlink>
        <a:srgbClr val="A0A2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>
          <a:noFill/>
          <a:prstDash val="solid"/>
          <a:round/>
          <a:headEnd type="none" w="sm" len="sm"/>
          <a:tailEnd type="none" w="sm" len="sm"/>
        </a:ln>
      </a:spPr>
      <a:bodyPr spcFirstLastPara="1" wrap="square" lIns="91425" tIns="91425" rIns="91425" bIns="91425" rtlCol="0" anchor="ctr" anchorCtr="0">
        <a:noAutofit/>
      </a:bodyPr>
      <a:lstStyle>
        <a:defPPr marL="0" marR="0" indent="0" algn="ctr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600" b="1" u="none" strike="noStrike" cap="none" dirty="0" err="1" smtClean="0">
            <a:solidFill>
              <a:schemeClr val="bg1"/>
            </a:solidFill>
            <a:latin typeface="Arial"/>
            <a:ea typeface="Arial"/>
            <a:cs typeface="Arial"/>
            <a:sym typeface="Arial"/>
          </a:defRPr>
        </a:defPPr>
      </a:lstStyle>
    </a:spDef>
    <a:lnDef>
      <a:spPr>
        <a:noFill/>
        <a:ln w="12700" cap="sq" cmpd="sng">
          <a:solidFill>
            <a:srgbClr val="6F7878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 anchor="t" anchorCtr="0">
        <a:noAutofit/>
      </a:bodyPr>
      <a:lstStyle>
        <a:defPPr algn="l">
          <a:lnSpc>
            <a:spcPct val="90000"/>
          </a:lnSpc>
          <a:spcBef>
            <a:spcPts val="600"/>
          </a:spcBef>
          <a:defRPr sz="1200" dirty="0" err="1">
            <a:latin typeface="Arial"/>
            <a:cs typeface="Arial"/>
          </a:defRPr>
        </a:defPPr>
      </a:lstStyle>
    </a:txDef>
  </a:objectDefaults>
  <a:extraClrSchemeLst/>
  <a:custClrLst>
    <a:custClr name="Cherry">
      <a:srgbClr val="EE312E"/>
    </a:custClr>
    <a:custClr name="Tomato">
      <a:srgbClr val="D3222A"/>
    </a:custClr>
    <a:custClr name="Fire_Engine">
      <a:srgbClr val="AF292B"/>
    </a:custClr>
    <a:custClr name="Cabernet">
      <a:srgbClr val="921A1D"/>
    </a:custClr>
    <a:custClr name="Syrah">
      <a:srgbClr val="5F091D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Slate">
      <a:srgbClr val="536776"/>
    </a:custClr>
    <a:custClr name="Navy">
      <a:srgbClr val="1A5280"/>
    </a:custClr>
    <a:custClr name="Surfs_Up">
      <a:srgbClr val="247EE7"/>
    </a:custClr>
    <a:custClr name="Big_Sky">
      <a:srgbClr val="229DDD"/>
    </a:custClr>
    <a:custClr name="Cloudy_Day">
      <a:srgbClr val="E0EAE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Onyx">
      <a:srgbClr val="282E37"/>
    </a:custClr>
    <a:custClr name="Ash">
      <a:srgbClr val="6F7377"/>
    </a:custClr>
    <a:custClr name="Pewter">
      <a:srgbClr val="A0A2A5"/>
    </a:custClr>
    <a:custClr name="Sterling">
      <a:srgbClr val="DADADA"/>
    </a:custClr>
    <a:custClr name="Platinum">
      <a:srgbClr val="F3F3F3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Theme_Diligent" id="{B9D21111-882E-ED41-9953-87CB00F9D89E}" vid="{CFC5586C-3A8C-A943-8A74-FFFD9B4188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gent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Theme_Diligent</Template>
  <TotalTime>18271</TotalTime>
  <Words>283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Georgia</vt:lpstr>
      <vt:lpstr>Gill Sans</vt:lpstr>
      <vt:lpstr>IBM Plex Sans</vt:lpstr>
      <vt:lpstr>Montserrat-Regular</vt:lpstr>
      <vt:lpstr>Proxima Nova Light</vt:lpstr>
      <vt:lpstr>Proxima Nova Thin</vt:lpstr>
      <vt:lpstr>Times New Roman</vt:lpstr>
      <vt:lpstr>Theme_Diligent</vt:lpstr>
      <vt:lpstr>think-cell Slide</vt:lpstr>
      <vt:lpstr>Being Diligent</vt:lpstr>
      <vt:lpstr>Many years supporting Rutgers &amp; WCARS</vt:lpstr>
      <vt:lpstr>We are all stakeholders.</vt:lpstr>
      <vt:lpstr>Integrated governance, in a single technology platform.</vt:lpstr>
      <vt:lpstr>PowerPoint Presentation</vt:lpstr>
      <vt:lpstr>PowerPoint Presentation</vt:lpstr>
      <vt:lpstr>The most critical information, the most powerful leaders</vt:lpstr>
      <vt:lpstr>Now for a few examples.</vt:lpstr>
      <vt:lpstr>Diligent – The Global Leader in GRC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MacDavid</dc:creator>
  <cp:lastModifiedBy>Barbara Jensen</cp:lastModifiedBy>
  <cp:revision>1008</cp:revision>
  <cp:lastPrinted>2018-02-23T18:32:13Z</cp:lastPrinted>
  <dcterms:created xsi:type="dcterms:W3CDTF">2018-01-26T00:06:57Z</dcterms:created>
  <dcterms:modified xsi:type="dcterms:W3CDTF">2021-11-05T16:56:53Z</dcterms:modified>
</cp:coreProperties>
</file>